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300" r:id="rId4"/>
    <p:sldId id="296" r:id="rId5"/>
    <p:sldId id="310" r:id="rId6"/>
    <p:sldId id="259" r:id="rId7"/>
    <p:sldId id="313" r:id="rId8"/>
    <p:sldId id="297" r:id="rId9"/>
    <p:sldId id="320" r:id="rId10"/>
    <p:sldId id="277" r:id="rId11"/>
    <p:sldId id="321" r:id="rId12"/>
    <p:sldId id="316" r:id="rId13"/>
    <p:sldId id="307" r:id="rId14"/>
    <p:sldId id="269" r:id="rId15"/>
    <p:sldId id="308" r:id="rId16"/>
    <p:sldId id="304" r:id="rId17"/>
    <p:sldId id="309" r:id="rId18"/>
    <p:sldId id="303" r:id="rId19"/>
    <p:sldId id="311" r:id="rId20"/>
    <p:sldId id="305" r:id="rId21"/>
    <p:sldId id="317" r:id="rId22"/>
    <p:sldId id="274" r:id="rId23"/>
    <p:sldId id="298" r:id="rId24"/>
    <p:sldId id="312" r:id="rId25"/>
    <p:sldId id="299" r:id="rId26"/>
    <p:sldId id="294" r:id="rId27"/>
    <p:sldId id="283" r:id="rId28"/>
    <p:sldId id="27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6" autoAdjust="0"/>
    <p:restoredTop sz="94660"/>
  </p:normalViewPr>
  <p:slideViewPr>
    <p:cSldViewPr snapToGrid="0">
      <p:cViewPr varScale="1">
        <p:scale>
          <a:sx n="110" d="100"/>
          <a:sy n="110" d="100"/>
        </p:scale>
        <p:origin x="21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5176-8E05-4E44-878D-F43040B7C9E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B73B68-62B0-4A66-9DC7-5BED0CF029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0727D7E-A82A-434E-AFC6-6B484B4D6B89}"/>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201CE9A1-5034-413E-B05F-1708FE3AF84B}"/>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7EE7BC79-0A9F-4C8D-8DB5-56FB21902318}"/>
              </a:ext>
            </a:extLst>
          </p:cNvPr>
          <p:cNvSpPr>
            <a:spLocks noGrp="1"/>
          </p:cNvSpPr>
          <p:nvPr>
            <p:ph type="sldNum" sz="quarter" idx="12"/>
          </p:nvPr>
        </p:nvSpPr>
        <p:spPr/>
        <p:txBody>
          <a:bodyPr/>
          <a:lstStyle/>
          <a:p>
            <a:pPr>
              <a:defRPr/>
            </a:pPr>
            <a:fld id="{B427DF35-7ED0-4D6F-AEC4-E941D862AB49}" type="slidenum">
              <a:rPr lang="en-US" smtClean="0"/>
              <a:pPr>
                <a:defRPr/>
              </a:pPr>
              <a:t>‹#›</a:t>
            </a:fld>
            <a:endParaRPr lang="en-US" dirty="0"/>
          </a:p>
        </p:txBody>
      </p:sp>
    </p:spTree>
    <p:extLst>
      <p:ext uri="{BB962C8B-B14F-4D97-AF65-F5344CB8AC3E}">
        <p14:creationId xmlns:p14="http://schemas.microsoft.com/office/powerpoint/2010/main" val="27091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FF57-D6A3-4587-B3DB-B97D197940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623E1B-C6C2-4160-A174-60AFFC1A94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22517-084A-4CD6-AF7B-A5842ED97662}"/>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ACF8D645-941A-4012-A30B-2A58E4EB0651}"/>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5143A6EB-DB45-460A-9CA8-004B20676AD1}"/>
              </a:ext>
            </a:extLst>
          </p:cNvPr>
          <p:cNvSpPr>
            <a:spLocks noGrp="1"/>
          </p:cNvSpPr>
          <p:nvPr>
            <p:ph type="sldNum" sz="quarter" idx="12"/>
          </p:nvPr>
        </p:nvSpPr>
        <p:spPr/>
        <p:txBody>
          <a:bodyPr/>
          <a:lstStyle/>
          <a:p>
            <a:pPr>
              <a:defRPr/>
            </a:pPr>
            <a:fld id="{1C95DAE2-9E8A-48F1-90B7-D02375AB6A40}" type="slidenum">
              <a:rPr lang="en-US" smtClean="0"/>
              <a:pPr>
                <a:defRPr/>
              </a:pPr>
              <a:t>‹#›</a:t>
            </a:fld>
            <a:endParaRPr lang="en-US" dirty="0"/>
          </a:p>
        </p:txBody>
      </p:sp>
    </p:spTree>
    <p:extLst>
      <p:ext uri="{BB962C8B-B14F-4D97-AF65-F5344CB8AC3E}">
        <p14:creationId xmlns:p14="http://schemas.microsoft.com/office/powerpoint/2010/main" val="347089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2E6EAD-4A18-4A37-8E97-2929B16C2BA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5D9F3E-AC6A-4F2B-A9F7-130A83FCEFE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67393-2EF0-4700-BF2B-39ED1A3045B6}"/>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5FD66F01-AB6D-49D9-BFB8-87F20D369866}"/>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056DCC7D-D6C9-4744-9168-F05C94679386}"/>
              </a:ext>
            </a:extLst>
          </p:cNvPr>
          <p:cNvSpPr>
            <a:spLocks noGrp="1"/>
          </p:cNvSpPr>
          <p:nvPr>
            <p:ph type="sldNum" sz="quarter" idx="12"/>
          </p:nvPr>
        </p:nvSpPr>
        <p:spPr/>
        <p:txBody>
          <a:bodyPr/>
          <a:lstStyle/>
          <a:p>
            <a:pPr>
              <a:defRPr/>
            </a:pPr>
            <a:fld id="{7341D7AF-F029-425D-A37B-C5F025D182F0}" type="slidenum">
              <a:rPr lang="en-US" smtClean="0"/>
              <a:pPr>
                <a:defRPr/>
              </a:pPr>
              <a:t>‹#›</a:t>
            </a:fld>
            <a:endParaRPr lang="en-US" dirty="0"/>
          </a:p>
        </p:txBody>
      </p:sp>
    </p:spTree>
    <p:extLst>
      <p:ext uri="{BB962C8B-B14F-4D97-AF65-F5344CB8AC3E}">
        <p14:creationId xmlns:p14="http://schemas.microsoft.com/office/powerpoint/2010/main" val="295397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8" name="Straight Connector 17"/>
          <p:cNvCxnSpPr/>
          <p:nvPr/>
        </p:nvCxnSpPr>
        <p:spPr>
          <a:xfrm>
            <a:off x="0" y="2925287"/>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dirty="0">
              <a:solidFill>
                <a:srgbClr val="000000"/>
              </a:solidFill>
              <a:latin typeface="Garamond"/>
              <a:cs typeface="Tunga" pitchFamily="2"/>
            </a:endParaRPr>
          </a:p>
        </p:txBody>
      </p:sp>
      <p:sp>
        <p:nvSpPr>
          <p:cNvPr id="3" name="Subtitle 2"/>
          <p:cNvSpPr>
            <a:spLocks noGrp="1"/>
          </p:cNvSpPr>
          <p:nvPr>
            <p:ph type="subTitle" idx="1"/>
          </p:nvPr>
        </p:nvSpPr>
        <p:spPr>
          <a:xfrm>
            <a:off x="2565400" y="3045461"/>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1"/>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pPr>
              <a:defRPr/>
            </a:pPr>
            <a:fld id="{8C5ED093-02A5-4D68-85B5-51B2A5EDC182}" type="datetimeFigureOut">
              <a:rPr lang="en-US" smtClean="0">
                <a:solidFill>
                  <a:srgbClr val="FFFFFF"/>
                </a:solidFill>
              </a:rPr>
              <a:pPr>
                <a:defRPr/>
              </a:pPr>
              <a:t>9/3/2021</a:t>
            </a:fld>
            <a:endParaRPr lang="en-US" dirty="0">
              <a:solidFill>
                <a:srgbClr val="FFFFFF"/>
              </a:solidFill>
            </a:endParaRPr>
          </a:p>
        </p:txBody>
      </p:sp>
      <p:sp>
        <p:nvSpPr>
          <p:cNvPr id="17" name="Slide Number Placeholder 16"/>
          <p:cNvSpPr>
            <a:spLocks noGrp="1"/>
          </p:cNvSpPr>
          <p:nvPr>
            <p:ph type="sldNum" sz="quarter" idx="11"/>
          </p:nvPr>
        </p:nvSpPr>
        <p:spPr/>
        <p:txBody>
          <a:bodyPr/>
          <a:lstStyle/>
          <a:p>
            <a:pPr>
              <a:defRPr/>
            </a:pPr>
            <a:fld id="{11146DD9-668C-401C-BC20-CAFCE505B3EC}" type="slidenum">
              <a:rPr lang="en-US" smtClean="0">
                <a:solidFill>
                  <a:srgbClr val="FFFFFF"/>
                </a:solidFill>
              </a:rPr>
              <a:pPr>
                <a:defRPr/>
              </a:pPr>
              <a:t>‹#›</a:t>
            </a:fld>
            <a:endParaRPr lang="en-US" dirty="0">
              <a:solidFill>
                <a:srgbClr val="FFFFFF"/>
              </a:solidFill>
            </a:endParaRPr>
          </a:p>
        </p:txBody>
      </p:sp>
      <p:sp>
        <p:nvSpPr>
          <p:cNvPr id="19" name="Footer Placeholder 18"/>
          <p:cNvSpPr>
            <a:spLocks noGrp="1"/>
          </p:cNvSpPr>
          <p:nvPr>
            <p:ph type="ftr" sz="quarter" idx="12"/>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3657749244"/>
      </p:ext>
    </p:extLst>
  </p:cSld>
  <p:clrMapOvr>
    <a:masterClrMapping/>
  </p:clrMapOvr>
  <p:transition spd="slow" advClick="0" advTm="3000">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pPr>
              <a:defRPr/>
            </a:pPr>
            <a:fld id="{15942040-786F-48B9-85DF-2F38A900C966}" type="datetimeFigureOut">
              <a:rPr lang="en-US" smtClean="0">
                <a:solidFill>
                  <a:srgbClr val="FFFFFF"/>
                </a:solidFill>
              </a:rPr>
              <a:pPr>
                <a:defRPr/>
              </a:pPr>
              <a:t>9/3/2021</a:t>
            </a:fld>
            <a:endParaRPr lang="en-US" dirty="0">
              <a:solidFill>
                <a:srgbClr val="FFFFFF"/>
              </a:solidFill>
            </a:endParaRPr>
          </a:p>
        </p:txBody>
      </p:sp>
      <p:sp>
        <p:nvSpPr>
          <p:cNvPr id="12" name="Slide Number Placeholder 11"/>
          <p:cNvSpPr>
            <a:spLocks noGrp="1"/>
          </p:cNvSpPr>
          <p:nvPr>
            <p:ph type="sldNum" sz="quarter" idx="15"/>
          </p:nvPr>
        </p:nvSpPr>
        <p:spPr/>
        <p:txBody>
          <a:bodyPr/>
          <a:lstStyle/>
          <a:p>
            <a:pPr>
              <a:defRPr/>
            </a:pPr>
            <a:fld id="{883AB3C6-BE4E-44BD-AA93-F10D57E4A546}" type="slidenum">
              <a:rPr lang="en-US" smtClean="0">
                <a:solidFill>
                  <a:srgbClr val="FFFFFF"/>
                </a:solidFill>
              </a:rPr>
              <a:pPr>
                <a:defRPr/>
              </a:pPr>
              <a:t>‹#›</a:t>
            </a:fld>
            <a:endParaRPr lang="en-US" dirty="0">
              <a:solidFill>
                <a:srgbClr val="FFFFFF"/>
              </a:solidFill>
            </a:endParaRPr>
          </a:p>
        </p:txBody>
      </p:sp>
      <p:sp>
        <p:nvSpPr>
          <p:cNvPr id="13" name="Footer Placeholder 12"/>
          <p:cNvSpPr>
            <a:spLocks noGrp="1"/>
          </p:cNvSpPr>
          <p:nvPr>
            <p:ph type="ftr" sz="quarter" idx="16"/>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3384541890"/>
      </p:ext>
    </p:extLst>
  </p:cSld>
  <p:clrMapOvr>
    <a:masterClrMapping/>
  </p:clrMapOvr>
  <p:transition spd="slow" advClick="0" advTm="3000">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1" name="Straight Connector 10"/>
          <p:cNvCxnSpPr/>
          <p:nvPr/>
        </p:nvCxnSpPr>
        <p:spPr>
          <a:xfrm>
            <a:off x="0" y="3921761"/>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dirty="0">
              <a:solidFill>
                <a:srgbClr val="000000"/>
              </a:solidFill>
              <a:latin typeface="Garamond"/>
              <a:cs typeface="Tunga" pitchFamily="2"/>
            </a:endParaRPr>
          </a:p>
        </p:txBody>
      </p:sp>
      <p:sp>
        <p:nvSpPr>
          <p:cNvPr id="9" name="Title Placeholder 1"/>
          <p:cNvSpPr>
            <a:spLocks noGrp="1"/>
          </p:cNvSpPr>
          <p:nvPr>
            <p:ph type="title"/>
          </p:nvPr>
        </p:nvSpPr>
        <p:spPr bwMode="black">
          <a:xfrm>
            <a:off x="2529053" y="3367247"/>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3" y="4084578"/>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pPr>
              <a:defRPr/>
            </a:pPr>
            <a:fld id="{90ADC336-5201-4653-9DBE-A3E946C7C5A2}" type="datetimeFigureOut">
              <a:rPr lang="en-US" smtClean="0">
                <a:solidFill>
                  <a:srgbClr val="FFFFFF"/>
                </a:solidFill>
              </a:rPr>
              <a:pPr>
                <a:defRPr/>
              </a:pPr>
              <a:t>9/3/2021</a:t>
            </a:fld>
            <a:endParaRPr lang="en-US" dirty="0">
              <a:solidFill>
                <a:srgbClr val="FFFFFF"/>
              </a:solidFill>
            </a:endParaRPr>
          </a:p>
        </p:txBody>
      </p:sp>
      <p:sp>
        <p:nvSpPr>
          <p:cNvPr id="14" name="Slide Number Placeholder 13"/>
          <p:cNvSpPr>
            <a:spLocks noGrp="1"/>
          </p:cNvSpPr>
          <p:nvPr>
            <p:ph type="sldNum" sz="quarter" idx="11"/>
          </p:nvPr>
        </p:nvSpPr>
        <p:spPr/>
        <p:txBody>
          <a:bodyPr/>
          <a:lstStyle/>
          <a:p>
            <a:pPr>
              <a:defRPr/>
            </a:pPr>
            <a:fld id="{E7332046-14D5-4688-93D6-BBB6013F4BE6}" type="slidenum">
              <a:rPr lang="en-US" smtClean="0">
                <a:solidFill>
                  <a:srgbClr val="FFFFFF"/>
                </a:solidFill>
              </a:rPr>
              <a:pPr>
                <a:defRPr/>
              </a:pPr>
              <a:t>‹#›</a:t>
            </a:fld>
            <a:endParaRPr lang="en-US" dirty="0">
              <a:solidFill>
                <a:srgbClr val="FFFFFF"/>
              </a:solidFill>
            </a:endParaRPr>
          </a:p>
        </p:txBody>
      </p:sp>
      <p:sp>
        <p:nvSpPr>
          <p:cNvPr id="15" name="Footer Placeholder 14"/>
          <p:cNvSpPr>
            <a:spLocks noGrp="1"/>
          </p:cNvSpPr>
          <p:nvPr>
            <p:ph type="ftr" sz="quarter" idx="12"/>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241428324"/>
      </p:ext>
    </p:extLst>
  </p:cSld>
  <p:clrMapOvr>
    <a:masterClrMapping/>
  </p:clrMapOvr>
  <p:transition spd="slow" advClick="0" advTm="3000">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pPr>
              <a:defRPr/>
            </a:pPr>
            <a:fld id="{C9A2EA07-62F1-4613-B507-B7CE417F77AB}" type="datetimeFigureOut">
              <a:rPr lang="en-US" smtClean="0">
                <a:solidFill>
                  <a:srgbClr val="FFFFFF"/>
                </a:solidFill>
              </a:rPr>
              <a:pPr>
                <a:defRPr/>
              </a:pPr>
              <a:t>9/3/2021</a:t>
            </a:fld>
            <a:endParaRPr lang="en-US" dirty="0">
              <a:solidFill>
                <a:srgbClr val="FFFFFF"/>
              </a:solidFill>
            </a:endParaRPr>
          </a:p>
        </p:txBody>
      </p:sp>
      <p:sp>
        <p:nvSpPr>
          <p:cNvPr id="12" name="Slide Number Placeholder 11"/>
          <p:cNvSpPr>
            <a:spLocks noGrp="1"/>
          </p:cNvSpPr>
          <p:nvPr>
            <p:ph type="sldNum" sz="quarter" idx="16"/>
          </p:nvPr>
        </p:nvSpPr>
        <p:spPr/>
        <p:txBody>
          <a:bodyPr/>
          <a:lstStyle/>
          <a:p>
            <a:pPr>
              <a:defRPr/>
            </a:pPr>
            <a:fld id="{E7CECB79-B881-4997-9503-96326458D075}" type="slidenum">
              <a:rPr lang="en-US" smtClean="0">
                <a:solidFill>
                  <a:srgbClr val="FFFFFF"/>
                </a:solidFill>
              </a:rPr>
              <a:pPr>
                <a:defRPr/>
              </a:pPr>
              <a:t>‹#›</a:t>
            </a:fld>
            <a:endParaRPr lang="en-US" dirty="0">
              <a:solidFill>
                <a:srgbClr val="FFFFFF"/>
              </a:solidFill>
            </a:endParaRPr>
          </a:p>
        </p:txBody>
      </p:sp>
      <p:sp>
        <p:nvSpPr>
          <p:cNvPr id="13" name="Footer Placeholder 12"/>
          <p:cNvSpPr>
            <a:spLocks noGrp="1"/>
          </p:cNvSpPr>
          <p:nvPr>
            <p:ph type="ftr" sz="quarter" idx="17"/>
          </p:nvPr>
        </p:nvSpPr>
        <p:spPr/>
        <p:txBody>
          <a:bodyPr/>
          <a:lstStyle/>
          <a:p>
            <a:pPr>
              <a:defRPr/>
            </a:pPr>
            <a:endParaRPr lang="en-US" dirty="0">
              <a:solidFill>
                <a:srgbClr val="FFFFFF"/>
              </a:solidFill>
            </a:endParaRPr>
          </a:p>
        </p:txBody>
      </p:sp>
      <p:sp>
        <p:nvSpPr>
          <p:cNvPr id="16" name="Title 1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9707719"/>
      </p:ext>
    </p:extLst>
  </p:cSld>
  <p:clrMapOvr>
    <a:masterClrMapping/>
  </p:clrMapOvr>
  <p:transition spd="slow" advClick="0" advTm="3000">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pPr>
              <a:defRPr/>
            </a:pPr>
            <a:fld id="{5B2BAA54-AED2-4FFF-BE0E-C81C8909A76F}" type="datetimeFigureOut">
              <a:rPr lang="en-US" smtClean="0">
                <a:solidFill>
                  <a:srgbClr val="FFFFFF"/>
                </a:solidFill>
              </a:rPr>
              <a:pPr>
                <a:defRPr/>
              </a:pPr>
              <a:t>9/3/2021</a:t>
            </a:fld>
            <a:endParaRPr lang="en-US" dirty="0">
              <a:solidFill>
                <a:srgbClr val="FFFFFF"/>
              </a:solidFill>
            </a:endParaRPr>
          </a:p>
        </p:txBody>
      </p:sp>
      <p:sp>
        <p:nvSpPr>
          <p:cNvPr id="12" name="Slide Number Placeholder 11"/>
          <p:cNvSpPr>
            <a:spLocks noGrp="1"/>
          </p:cNvSpPr>
          <p:nvPr>
            <p:ph type="sldNum" sz="quarter" idx="17"/>
          </p:nvPr>
        </p:nvSpPr>
        <p:spPr/>
        <p:txBody>
          <a:bodyPr/>
          <a:lstStyle/>
          <a:p>
            <a:pPr>
              <a:defRPr/>
            </a:pPr>
            <a:fld id="{6D399303-CAE6-4D66-8A73-0C3FFBCDEE8B}" type="slidenum">
              <a:rPr lang="en-US" smtClean="0">
                <a:solidFill>
                  <a:srgbClr val="FFFFFF"/>
                </a:solidFill>
              </a:rPr>
              <a:pPr>
                <a:defRPr/>
              </a:pPr>
              <a:t>‹#›</a:t>
            </a:fld>
            <a:endParaRPr lang="en-US" dirty="0">
              <a:solidFill>
                <a:srgbClr val="FFFFFF"/>
              </a:solidFill>
            </a:endParaRPr>
          </a:p>
        </p:txBody>
      </p:sp>
      <p:sp>
        <p:nvSpPr>
          <p:cNvPr id="13" name="Footer Placeholder 12"/>
          <p:cNvSpPr>
            <a:spLocks noGrp="1"/>
          </p:cNvSpPr>
          <p:nvPr>
            <p:ph type="ftr" sz="quarter" idx="18"/>
          </p:nvPr>
        </p:nvSpPr>
        <p:spPr/>
        <p:txBody>
          <a:bodyPr/>
          <a:lstStyle/>
          <a:p>
            <a:pPr>
              <a:defRPr/>
            </a:pPr>
            <a:endParaRPr lang="en-US" dirty="0">
              <a:solidFill>
                <a:srgbClr val="FFFFFF"/>
              </a:solidFill>
            </a:endParaRPr>
          </a:p>
        </p:txBody>
      </p:sp>
      <p:sp>
        <p:nvSpPr>
          <p:cNvPr id="18" name="Title 1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2991139"/>
      </p:ext>
    </p:extLst>
  </p:cSld>
  <p:clrMapOvr>
    <a:masterClrMapping/>
  </p:clrMapOvr>
  <p:transition spd="slow" advClick="0" advTm="3000">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F8CFA630-13BB-46C4-BD44-B2C5F9B66074}" type="datetimeFigureOut">
              <a:rPr lang="en-US" smtClean="0">
                <a:solidFill>
                  <a:srgbClr val="FFFFFF"/>
                </a:solidFill>
              </a:rPr>
              <a:pPr/>
              <a:t>9/3/2021</a:t>
            </a:fld>
            <a:endParaRPr lang="en-US" dirty="0">
              <a:solidFill>
                <a:srgbClr val="FFFFFF"/>
              </a:solidFill>
            </a:endParaRPr>
          </a:p>
        </p:txBody>
      </p:sp>
      <p:sp>
        <p:nvSpPr>
          <p:cNvPr id="16" name="Slide Number Placeholder 15"/>
          <p:cNvSpPr>
            <a:spLocks noGrp="1"/>
          </p:cNvSpPr>
          <p:nvPr>
            <p:ph type="sldNum" sz="quarter" idx="11"/>
          </p:nvPr>
        </p:nvSpPr>
        <p:spPr/>
        <p:txBody>
          <a:bodyPr/>
          <a:lstStyle/>
          <a:p>
            <a:fld id="{BC5217A8-0E06-4059-AC45-433E2E67A85D}" type="slidenum">
              <a:rPr lang="en-US" smtClean="0">
                <a:solidFill>
                  <a:srgbClr val="FFFFFF"/>
                </a:solidFill>
              </a:rPr>
              <a:pPr/>
              <a:t>‹#›</a:t>
            </a:fld>
            <a:endParaRPr lang="en-US" dirty="0">
              <a:solidFill>
                <a:srgbClr val="FFFFFF"/>
              </a:solidFill>
            </a:endParaRPr>
          </a:p>
        </p:txBody>
      </p:sp>
      <p:sp>
        <p:nvSpPr>
          <p:cNvPr id="17" name="Footer Placeholder 16"/>
          <p:cNvSpPr>
            <a:spLocks noGrp="1"/>
          </p:cNvSpPr>
          <p:nvPr>
            <p:ph type="ftr" sz="quarter" idx="12"/>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1244400947"/>
      </p:ext>
    </p:extLst>
  </p:cSld>
  <p:clrMapOvr>
    <a:masterClrMapping/>
  </p:clrMapOvr>
  <p:transition spd="slow" advClick="0" advTm="3000">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61BEF0D-F0BB-DE4B-95CE-6DB70DBA9567}" type="datetimeFigureOut">
              <a:rPr lang="en-US" smtClean="0">
                <a:solidFill>
                  <a:srgbClr val="FFFFFF"/>
                </a:solidFill>
              </a:rPr>
              <a:pPr/>
              <a:t>9/3/2021</a:t>
            </a:fld>
            <a:endParaRPr lang="en-US" dirty="0">
              <a:solidFill>
                <a:srgbClr val="FFFFFF"/>
              </a:solidFill>
            </a:endParaRPr>
          </a:p>
        </p:txBody>
      </p:sp>
      <p:sp>
        <p:nvSpPr>
          <p:cNvPr id="8" name="Slide Number Placeholder 7"/>
          <p:cNvSpPr>
            <a:spLocks noGrp="1"/>
          </p:cNvSpPr>
          <p:nvPr>
            <p:ph type="sldNum" sz="quarter" idx="11"/>
          </p:nvPr>
        </p:nvSpPr>
        <p:spPr/>
        <p:txBody>
          <a:bodyPr/>
          <a:lstStyle/>
          <a:p>
            <a:fld id="{D57F1E4F-1CFF-5643-939E-217C01CDF565}" type="slidenum">
              <a:rPr lang="en-US" smtClean="0">
                <a:solidFill>
                  <a:srgbClr val="FFFFFF"/>
                </a:solidFill>
              </a:rPr>
              <a:pPr/>
              <a:t>‹#›</a:t>
            </a:fld>
            <a:endParaRPr lang="en-US" dirty="0">
              <a:solidFill>
                <a:srgbClr val="FFFFFF"/>
              </a:solidFill>
            </a:endParaRPr>
          </a:p>
        </p:txBody>
      </p:sp>
      <p:sp>
        <p:nvSpPr>
          <p:cNvPr id="9" name="Footer Placeholder 8"/>
          <p:cNvSpPr>
            <a:spLocks noGrp="1"/>
          </p:cNvSpPr>
          <p:nvPr>
            <p:ph type="ftr" sz="quarter" idx="12"/>
          </p:nvPr>
        </p:nvSpPr>
        <p:spPr/>
        <p:txBody>
          <a:bodyPr/>
          <a:lstStyle/>
          <a:p>
            <a:endParaRPr lang="en-US" dirty="0">
              <a:solidFill>
                <a:srgbClr val="FFFFFF"/>
              </a:solidFill>
            </a:endParaRPr>
          </a:p>
        </p:txBody>
      </p:sp>
    </p:spTree>
    <p:extLst>
      <p:ext uri="{BB962C8B-B14F-4D97-AF65-F5344CB8AC3E}">
        <p14:creationId xmlns:p14="http://schemas.microsoft.com/office/powerpoint/2010/main" val="3395400131"/>
      </p:ext>
    </p:extLst>
  </p:cSld>
  <p:clrMapOvr>
    <a:masterClrMapping/>
  </p:clrMapOvr>
  <p:transition spd="slow" advClick="0" advTm="3000">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6"/>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pPr>
              <a:defRPr/>
            </a:pPr>
            <a:fld id="{89FE77FA-C860-49A3-B97C-5CA011E51626}" type="datetimeFigureOut">
              <a:rPr lang="en-US" smtClean="0">
                <a:solidFill>
                  <a:srgbClr val="FFFFFF"/>
                </a:solidFill>
              </a:rPr>
              <a:pPr>
                <a:defRPr/>
              </a:pPr>
              <a:t>9/3/2021</a:t>
            </a:fld>
            <a:endParaRPr lang="en-US" dirty="0">
              <a:solidFill>
                <a:srgbClr val="FFFFFF"/>
              </a:solidFill>
            </a:endParaRPr>
          </a:p>
        </p:txBody>
      </p:sp>
      <p:sp>
        <p:nvSpPr>
          <p:cNvPr id="19" name="Slide Number Placeholder 18"/>
          <p:cNvSpPr>
            <a:spLocks noGrp="1"/>
          </p:cNvSpPr>
          <p:nvPr>
            <p:ph type="sldNum" sz="quarter" idx="16"/>
          </p:nvPr>
        </p:nvSpPr>
        <p:spPr/>
        <p:txBody>
          <a:bodyPr/>
          <a:lstStyle/>
          <a:p>
            <a:pPr>
              <a:defRPr/>
            </a:pPr>
            <a:fld id="{FC9B2B95-96E0-42F6-A9D1-0CB6FBA7312D}" type="slidenum">
              <a:rPr lang="en-US" smtClean="0">
                <a:solidFill>
                  <a:srgbClr val="FFFFFF"/>
                </a:solidFill>
              </a:rPr>
              <a:pPr>
                <a:defRPr/>
              </a:pPr>
              <a:t>‹#›</a:t>
            </a:fld>
            <a:endParaRPr lang="en-US" dirty="0">
              <a:solidFill>
                <a:srgbClr val="FFFFFF"/>
              </a:solidFill>
            </a:endParaRPr>
          </a:p>
        </p:txBody>
      </p:sp>
      <p:sp>
        <p:nvSpPr>
          <p:cNvPr id="23" name="Footer Placeholder 22"/>
          <p:cNvSpPr>
            <a:spLocks noGrp="1"/>
          </p:cNvSpPr>
          <p:nvPr>
            <p:ph type="ftr" sz="quarter" idx="17"/>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3358365372"/>
      </p:ext>
    </p:extLst>
  </p:cSld>
  <p:clrMapOvr>
    <a:masterClrMapping/>
  </p:clrMapOvr>
  <p:transition spd="slow" advClick="0" advTm="3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F5D39-74A0-4E80-A8AF-9211D084A1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871421-6AC3-4C7D-808A-DED3ACA401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DB0F4-AB52-4D21-BBC9-F859A0F6E85D}"/>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CC58CF9E-5FB3-47A8-87C8-C78CF9BB490A}"/>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7B74730C-FEC2-435F-A4E8-96136E5D609E}"/>
              </a:ext>
            </a:extLst>
          </p:cNvPr>
          <p:cNvSpPr>
            <a:spLocks noGrp="1"/>
          </p:cNvSpPr>
          <p:nvPr>
            <p:ph type="sldNum" sz="quarter" idx="12"/>
          </p:nvPr>
        </p:nvSpPr>
        <p:spPr/>
        <p:txBody>
          <a:bodyPr/>
          <a:lstStyle/>
          <a:p>
            <a:pPr>
              <a:defRPr/>
            </a:pPr>
            <a:fld id="{89694A88-6F9E-4D87-8122-D466A416B4BF}" type="slidenum">
              <a:rPr lang="en-US" smtClean="0"/>
              <a:pPr>
                <a:defRPr/>
              </a:pPr>
              <a:t>‹#›</a:t>
            </a:fld>
            <a:endParaRPr lang="en-US" dirty="0"/>
          </a:p>
        </p:txBody>
      </p:sp>
    </p:spTree>
    <p:extLst>
      <p:ext uri="{BB962C8B-B14F-4D97-AF65-F5344CB8AC3E}">
        <p14:creationId xmlns:p14="http://schemas.microsoft.com/office/powerpoint/2010/main" val="1349110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10" y="2026918"/>
            <a:ext cx="5439583"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13" name="Date Placeholder 12"/>
          <p:cNvSpPr>
            <a:spLocks noGrp="1"/>
          </p:cNvSpPr>
          <p:nvPr>
            <p:ph type="dt" sz="half" idx="14"/>
          </p:nvPr>
        </p:nvSpPr>
        <p:spPr>
          <a:xfrm>
            <a:off x="2981326" y="273181"/>
            <a:ext cx="3181351" cy="292100"/>
          </a:xfrm>
        </p:spPr>
        <p:txBody>
          <a:bodyPr/>
          <a:lstStyle/>
          <a:p>
            <a:pPr>
              <a:defRPr/>
            </a:pPr>
            <a:fld id="{F934D8D0-17FF-4EFA-B646-84A3D54DDE62}" type="datetimeFigureOut">
              <a:rPr lang="en-US" smtClean="0">
                <a:solidFill>
                  <a:srgbClr val="FFFFFF"/>
                </a:solidFill>
              </a:rPr>
              <a:pPr>
                <a:defRPr/>
              </a:pPr>
              <a:t>9/3/2021</a:t>
            </a:fld>
            <a:endParaRPr lang="en-US" dirty="0">
              <a:solidFill>
                <a:srgbClr val="FFFFFF"/>
              </a:solidFill>
            </a:endParaRPr>
          </a:p>
        </p:txBody>
      </p:sp>
      <p:sp>
        <p:nvSpPr>
          <p:cNvPr id="14" name="Slide Number Placeholder 13"/>
          <p:cNvSpPr>
            <a:spLocks noGrp="1"/>
          </p:cNvSpPr>
          <p:nvPr>
            <p:ph type="sldNum" sz="quarter" idx="15"/>
          </p:nvPr>
        </p:nvSpPr>
        <p:spPr>
          <a:xfrm>
            <a:off x="4038600" y="6172200"/>
            <a:ext cx="1066800" cy="304800"/>
          </a:xfrm>
        </p:spPr>
        <p:txBody>
          <a:bodyPr/>
          <a:lstStyle/>
          <a:p>
            <a:pPr>
              <a:defRPr/>
            </a:pPr>
            <a:fld id="{BD9296FF-547C-4ED3-B082-2830820853B7}" type="slidenum">
              <a:rPr lang="en-US" smtClean="0">
                <a:solidFill>
                  <a:srgbClr val="FFFFFF"/>
                </a:solidFill>
              </a:rPr>
              <a:pPr>
                <a:defRPr/>
              </a:pPr>
              <a:t>‹#›</a:t>
            </a:fld>
            <a:endParaRPr lang="en-US" dirty="0">
              <a:solidFill>
                <a:srgbClr val="FFFFFF"/>
              </a:solidFill>
            </a:endParaRPr>
          </a:p>
        </p:txBody>
      </p:sp>
      <p:sp>
        <p:nvSpPr>
          <p:cNvPr id="15" name="Footer Placeholder 14"/>
          <p:cNvSpPr>
            <a:spLocks noGrp="1"/>
          </p:cNvSpPr>
          <p:nvPr>
            <p:ph type="ftr" sz="quarter" idx="16"/>
          </p:nvPr>
        </p:nvSpPr>
        <p:spPr>
          <a:xfrm>
            <a:off x="1447800" y="6486526"/>
            <a:ext cx="6248400" cy="292100"/>
          </a:xfrm>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1479318884"/>
      </p:ext>
    </p:extLst>
  </p:cSld>
  <p:clrMapOvr>
    <a:masterClrMapping/>
  </p:clrMapOvr>
  <p:transition spd="slow" advClick="0" advTm="3000">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A93DA4B-EE18-4A5E-A2EF-C462A03B6F6C}" type="datetimeFigureOut">
              <a:rPr lang="en-US" smtClean="0">
                <a:solidFill>
                  <a:srgbClr val="FFFFFF"/>
                </a:solidFill>
              </a:rPr>
              <a:pPr>
                <a:defRPr/>
              </a:pPr>
              <a:t>9/3/2021</a:t>
            </a:fld>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B3D30C-D5B8-4CF0-BBD8-D39E89D81DF8}"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7954016"/>
      </p:ext>
    </p:extLst>
  </p:cSld>
  <p:clrMapOvr>
    <a:masterClrMapping/>
  </p:clrMapOvr>
  <p:transition spd="slow" advClick="0" advTm="3000">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1C257E5-1410-4F52-AB15-B0DD59F304B6}" type="datetimeFigureOut">
              <a:rPr lang="en-US" smtClean="0">
                <a:solidFill>
                  <a:srgbClr val="FFFFFF"/>
                </a:solidFill>
              </a:rPr>
              <a:pPr>
                <a:defRPr/>
              </a:pPr>
              <a:t>9/3/2021</a:t>
            </a:fld>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A4A6C9D7-7B21-4DFA-9F30-C36DD5D5ECD5}" type="slidenum">
              <a:rPr lang="en-US" smtClean="0">
                <a:solidFill>
                  <a:srgbClr val="FFFFFF"/>
                </a:solidFill>
              </a:rPr>
              <a:pPr>
                <a:defRPr/>
              </a:pPr>
              <a:t>‹#›</a:t>
            </a:fld>
            <a:endParaRPr lang="en-US" dirty="0">
              <a:solidFill>
                <a:srgbClr val="FFFFFF"/>
              </a:solidFill>
            </a:endParaRPr>
          </a:p>
        </p:txBody>
      </p:sp>
      <p:sp>
        <p:nvSpPr>
          <p:cNvPr id="2" name="Vertical Title 1"/>
          <p:cNvSpPr>
            <a:spLocks noGrp="1"/>
          </p:cNvSpPr>
          <p:nvPr>
            <p:ph type="title" orient="vert"/>
          </p:nvPr>
        </p:nvSpPr>
        <p:spPr>
          <a:xfrm>
            <a:off x="7239001" y="914401"/>
            <a:ext cx="926980" cy="5029200"/>
          </a:xfrm>
        </p:spPr>
        <p:txBody>
          <a:bodyPr vert="eaVert"/>
          <a:lstStyle/>
          <a:p>
            <a:r>
              <a:rPr lang="en-US"/>
              <a:t>Click to edit Master title style</a:t>
            </a:r>
          </a:p>
        </p:txBody>
      </p:sp>
    </p:spTree>
    <p:extLst>
      <p:ext uri="{BB962C8B-B14F-4D97-AF65-F5344CB8AC3E}">
        <p14:creationId xmlns:p14="http://schemas.microsoft.com/office/powerpoint/2010/main" val="835325708"/>
      </p:ext>
    </p:extLst>
  </p:cSld>
  <p:clrMapOvr>
    <a:masterClrMapping/>
  </p:clrMapOvr>
  <p:transition spd="slow" advClick="0" advTm="3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C4D62-CE40-4B80-ACEF-7D8550DF60D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862A6B3-0E89-477E-A470-CC93064477F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147654-B4C5-45C8-B6EF-59BCF01D636F}"/>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3ECB0C8C-8A6F-4E12-A84C-F962F63E0F9A}"/>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666C29F7-48DE-424A-BD74-CBA06787BAA1}"/>
              </a:ext>
            </a:extLst>
          </p:cNvPr>
          <p:cNvSpPr>
            <a:spLocks noGrp="1"/>
          </p:cNvSpPr>
          <p:nvPr>
            <p:ph type="sldNum" sz="quarter" idx="12"/>
          </p:nvPr>
        </p:nvSpPr>
        <p:spPr/>
        <p:txBody>
          <a:bodyPr/>
          <a:lstStyle/>
          <a:p>
            <a:pPr>
              <a:defRPr/>
            </a:pPr>
            <a:fld id="{149BB325-BE7F-4382-8487-C991FEF12502}" type="slidenum">
              <a:rPr lang="en-US" smtClean="0"/>
              <a:pPr>
                <a:defRPr/>
              </a:pPr>
              <a:t>‹#›</a:t>
            </a:fld>
            <a:endParaRPr lang="en-US" dirty="0"/>
          </a:p>
        </p:txBody>
      </p:sp>
    </p:spTree>
    <p:extLst>
      <p:ext uri="{BB962C8B-B14F-4D97-AF65-F5344CB8AC3E}">
        <p14:creationId xmlns:p14="http://schemas.microsoft.com/office/powerpoint/2010/main" val="229626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ADAE-852B-4FA5-A8C1-BC37915DE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AA1BEC-5824-4EF6-8D7A-5BEFA4770F9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A17C67-B9FB-42AD-A3C6-EA83EC73771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0C6417-5DDC-4051-A93F-AB018068A84A}"/>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0857E0A9-BED0-4CEE-8494-20C03D5CAEAF}"/>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26AB94F2-2B6F-4E38-ABC5-45D0072F1B59}"/>
              </a:ext>
            </a:extLst>
          </p:cNvPr>
          <p:cNvSpPr>
            <a:spLocks noGrp="1"/>
          </p:cNvSpPr>
          <p:nvPr>
            <p:ph type="sldNum" sz="quarter" idx="12"/>
          </p:nvPr>
        </p:nvSpPr>
        <p:spPr/>
        <p:txBody>
          <a:bodyPr/>
          <a:lstStyle/>
          <a:p>
            <a:pPr>
              <a:defRPr/>
            </a:pPr>
            <a:fld id="{56EF35E9-408B-4B0A-88B5-82A5B642E7E4}" type="slidenum">
              <a:rPr lang="en-US" smtClean="0"/>
              <a:pPr>
                <a:defRPr/>
              </a:pPr>
              <a:t>‹#›</a:t>
            </a:fld>
            <a:endParaRPr lang="en-US" dirty="0"/>
          </a:p>
        </p:txBody>
      </p:sp>
    </p:spTree>
    <p:extLst>
      <p:ext uri="{BB962C8B-B14F-4D97-AF65-F5344CB8AC3E}">
        <p14:creationId xmlns:p14="http://schemas.microsoft.com/office/powerpoint/2010/main" val="305338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48880-BCF9-4D92-95D4-3B2A264A903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3017C0-4E18-4A82-83D3-88D4BBEC5A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881D513-FB6B-4BCC-A527-8E361FA11DA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20F9D5-7EE5-4DAF-B1CC-5D7BC820B8F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01FE6BB-E982-4199-B381-1AAC136815F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23C9D2-F4FF-4499-9B39-B6828B21FA74}"/>
              </a:ext>
            </a:extLst>
          </p:cNvPr>
          <p:cNvSpPr>
            <a:spLocks noGrp="1"/>
          </p:cNvSpPr>
          <p:nvPr>
            <p:ph type="dt" sz="half" idx="10"/>
          </p:nvPr>
        </p:nvSpPr>
        <p:spPr/>
        <p:txBody>
          <a:bodyPr/>
          <a:lstStyle/>
          <a:p>
            <a:pPr>
              <a:defRPr/>
            </a:pPr>
            <a:endParaRPr lang="en-US" dirty="0"/>
          </a:p>
        </p:txBody>
      </p:sp>
      <p:sp>
        <p:nvSpPr>
          <p:cNvPr id="8" name="Footer Placeholder 7">
            <a:extLst>
              <a:ext uri="{FF2B5EF4-FFF2-40B4-BE49-F238E27FC236}">
                <a16:creationId xmlns:a16="http://schemas.microsoft.com/office/drawing/2014/main" id="{37C6DE53-8DD1-40B3-BB64-6CC9023162B0}"/>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601E218F-567E-4ED3-A982-657D75C4871A}"/>
              </a:ext>
            </a:extLst>
          </p:cNvPr>
          <p:cNvSpPr>
            <a:spLocks noGrp="1"/>
          </p:cNvSpPr>
          <p:nvPr>
            <p:ph type="sldNum" sz="quarter" idx="12"/>
          </p:nvPr>
        </p:nvSpPr>
        <p:spPr/>
        <p:txBody>
          <a:bodyPr/>
          <a:lstStyle/>
          <a:p>
            <a:pPr>
              <a:defRPr/>
            </a:pPr>
            <a:fld id="{691B190C-3363-4BFC-9F37-2B480F74A5D3}" type="slidenum">
              <a:rPr lang="en-US" smtClean="0"/>
              <a:pPr>
                <a:defRPr/>
              </a:pPr>
              <a:t>‹#›</a:t>
            </a:fld>
            <a:endParaRPr lang="en-US" dirty="0"/>
          </a:p>
        </p:txBody>
      </p:sp>
    </p:spTree>
    <p:extLst>
      <p:ext uri="{BB962C8B-B14F-4D97-AF65-F5344CB8AC3E}">
        <p14:creationId xmlns:p14="http://schemas.microsoft.com/office/powerpoint/2010/main" val="343223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690F-237E-4703-B82D-BB84A1D68F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10F1C6-68D9-4FA0-9C28-31FE7971B301}"/>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6A5726E1-1C63-4AA0-8303-C23EC0A0C40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A945718E-588E-4F72-9568-906FA4CEB103}"/>
              </a:ext>
            </a:extLst>
          </p:cNvPr>
          <p:cNvSpPr>
            <a:spLocks noGrp="1"/>
          </p:cNvSpPr>
          <p:nvPr>
            <p:ph type="sldNum" sz="quarter" idx="12"/>
          </p:nvPr>
        </p:nvSpPr>
        <p:spPr/>
        <p:txBody>
          <a:bodyPr/>
          <a:lstStyle/>
          <a:p>
            <a:pPr>
              <a:defRPr/>
            </a:pPr>
            <a:fld id="{1CD85888-8269-43F0-A50C-E645D9C7C2D7}" type="slidenum">
              <a:rPr lang="en-US" smtClean="0"/>
              <a:pPr>
                <a:defRPr/>
              </a:pPr>
              <a:t>‹#›</a:t>
            </a:fld>
            <a:endParaRPr lang="en-US" dirty="0"/>
          </a:p>
        </p:txBody>
      </p:sp>
    </p:spTree>
    <p:extLst>
      <p:ext uri="{BB962C8B-B14F-4D97-AF65-F5344CB8AC3E}">
        <p14:creationId xmlns:p14="http://schemas.microsoft.com/office/powerpoint/2010/main" val="363889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572F24-092C-4723-84B2-46DE76F5611E}"/>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E8AD7074-7911-42F7-8BC3-ED1AFA20CAE1}"/>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12B7C644-3689-401E-917F-4E39052C00BD}"/>
              </a:ext>
            </a:extLst>
          </p:cNvPr>
          <p:cNvSpPr>
            <a:spLocks noGrp="1"/>
          </p:cNvSpPr>
          <p:nvPr>
            <p:ph type="sldNum" sz="quarter" idx="12"/>
          </p:nvPr>
        </p:nvSpPr>
        <p:spPr/>
        <p:txBody>
          <a:bodyPr/>
          <a:lstStyle/>
          <a:p>
            <a:pPr>
              <a:defRPr/>
            </a:pPr>
            <a:fld id="{FCFDD61F-83A5-4AC6-94B0-DDA7695F77A6}" type="slidenum">
              <a:rPr lang="en-US" smtClean="0"/>
              <a:pPr>
                <a:defRPr/>
              </a:pPr>
              <a:t>‹#›</a:t>
            </a:fld>
            <a:endParaRPr lang="en-US" dirty="0"/>
          </a:p>
        </p:txBody>
      </p:sp>
    </p:spTree>
    <p:extLst>
      <p:ext uri="{BB962C8B-B14F-4D97-AF65-F5344CB8AC3E}">
        <p14:creationId xmlns:p14="http://schemas.microsoft.com/office/powerpoint/2010/main" val="360013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5A3B-CB3F-4C8C-90EE-F5676BB3831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59E81A8-4CAD-4554-9C6F-E7A47158EF6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0805BC-703C-4CF3-86E7-11B7F8D4A8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AF3BF3C-72AA-4CF5-AD2E-20BA9217C15A}"/>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30D0F31A-5F29-4088-9D64-97DB0563917F}"/>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B691101C-D4BE-4184-A1AA-CC12713C9BDD}"/>
              </a:ext>
            </a:extLst>
          </p:cNvPr>
          <p:cNvSpPr>
            <a:spLocks noGrp="1"/>
          </p:cNvSpPr>
          <p:nvPr>
            <p:ph type="sldNum" sz="quarter" idx="12"/>
          </p:nvPr>
        </p:nvSpPr>
        <p:spPr/>
        <p:txBody>
          <a:bodyPr/>
          <a:lstStyle/>
          <a:p>
            <a:pPr>
              <a:defRPr/>
            </a:pPr>
            <a:fld id="{1D55B040-34C6-4E15-9BEC-81929068451D}" type="slidenum">
              <a:rPr lang="en-US" smtClean="0"/>
              <a:pPr>
                <a:defRPr/>
              </a:pPr>
              <a:t>‹#›</a:t>
            </a:fld>
            <a:endParaRPr lang="en-US" dirty="0"/>
          </a:p>
        </p:txBody>
      </p:sp>
    </p:spTree>
    <p:extLst>
      <p:ext uri="{BB962C8B-B14F-4D97-AF65-F5344CB8AC3E}">
        <p14:creationId xmlns:p14="http://schemas.microsoft.com/office/powerpoint/2010/main" val="184994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581A7-70BB-474B-8CC5-9BB53C453B3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325A94-FEC4-4178-B527-97AA55578BB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87EABBFF-4B00-43AE-AAD3-FEB14AF77D3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DD076EB-CEDA-438A-9E90-809797D90AF5}"/>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2862C052-A846-4670-A3F6-46B30B265C16}"/>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308CC065-B073-41B3-9EA1-0F3D4108D938}"/>
              </a:ext>
            </a:extLst>
          </p:cNvPr>
          <p:cNvSpPr>
            <a:spLocks noGrp="1"/>
          </p:cNvSpPr>
          <p:nvPr>
            <p:ph type="sldNum" sz="quarter" idx="12"/>
          </p:nvPr>
        </p:nvSpPr>
        <p:spPr/>
        <p:txBody>
          <a:bodyPr/>
          <a:lstStyle/>
          <a:p>
            <a:pPr>
              <a:defRPr/>
            </a:pPr>
            <a:fld id="{A7EE1A40-AA04-47F4-BFB2-EA4900094EC0}" type="slidenum">
              <a:rPr lang="en-US" smtClean="0"/>
              <a:pPr>
                <a:defRPr/>
              </a:pPr>
              <a:t>‹#›</a:t>
            </a:fld>
            <a:endParaRPr lang="en-US" dirty="0"/>
          </a:p>
        </p:txBody>
      </p:sp>
    </p:spTree>
    <p:extLst>
      <p:ext uri="{BB962C8B-B14F-4D97-AF65-F5344CB8AC3E}">
        <p14:creationId xmlns:p14="http://schemas.microsoft.com/office/powerpoint/2010/main" val="290458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473067-92E8-44F7-B74A-807DFC4EC62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D10589-5B0D-40C8-9CF6-648D45DF1C7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7B7C2-C889-4EBA-A341-B45642A6831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5942040-786F-48B9-85DF-2F38A900C966}" type="datetimeFigureOut">
              <a:rPr lang="en-US" smtClean="0">
                <a:solidFill>
                  <a:srgbClr val="FFFFFF"/>
                </a:solidFill>
              </a:rPr>
              <a:pPr>
                <a:defRPr/>
              </a:pPr>
              <a:t>9/3/2021</a:t>
            </a:fld>
            <a:endParaRPr lang="en-US" dirty="0">
              <a:solidFill>
                <a:srgbClr val="FFFFFF"/>
              </a:solidFill>
            </a:endParaRPr>
          </a:p>
        </p:txBody>
      </p:sp>
      <p:sp>
        <p:nvSpPr>
          <p:cNvPr id="5" name="Footer Placeholder 4">
            <a:extLst>
              <a:ext uri="{FF2B5EF4-FFF2-40B4-BE49-F238E27FC236}">
                <a16:creationId xmlns:a16="http://schemas.microsoft.com/office/drawing/2014/main" id="{7770E105-E5B5-475A-9A72-40A216CE766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solidFill>
                <a:srgbClr val="FFFFFF"/>
              </a:solidFill>
            </a:endParaRPr>
          </a:p>
        </p:txBody>
      </p:sp>
      <p:sp>
        <p:nvSpPr>
          <p:cNvPr id="6" name="Slide Number Placeholder 5">
            <a:extLst>
              <a:ext uri="{FF2B5EF4-FFF2-40B4-BE49-F238E27FC236}">
                <a16:creationId xmlns:a16="http://schemas.microsoft.com/office/drawing/2014/main" id="{CCEAC8A0-6AE6-4989-89B4-E1FF7AC240F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83AB3C6-BE4E-44BD-AA93-F10D57E4A54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843281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81326" y="273181"/>
            <a:ext cx="3181351"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a:defRPr/>
            </a:pPr>
            <a:fld id="{15942040-786F-48B9-85DF-2F38A900C966}" type="datetimeFigureOut">
              <a:rPr lang="en-US" smtClean="0">
                <a:solidFill>
                  <a:srgbClr val="FFFFFF"/>
                </a:solidFill>
              </a:rPr>
              <a:pPr>
                <a:defRPr/>
              </a:pPr>
              <a:t>9/3/2021</a:t>
            </a:fld>
            <a:endParaRPr lang="en-US" dirty="0">
              <a:solidFill>
                <a:srgbClr val="FFFFFF"/>
              </a:solidFill>
            </a:endParaRPr>
          </a:p>
        </p:txBody>
      </p:sp>
      <p:sp>
        <p:nvSpPr>
          <p:cNvPr id="5" name="Footer Placeholder 4"/>
          <p:cNvSpPr>
            <a:spLocks noGrp="1"/>
          </p:cNvSpPr>
          <p:nvPr>
            <p:ph type="ftr" sz="quarter" idx="3"/>
          </p:nvPr>
        </p:nvSpPr>
        <p:spPr>
          <a:xfrm>
            <a:off x="1447800" y="6486526"/>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a:defRPr/>
            </a:pPr>
            <a:endParaRPr lang="en-US" dirty="0">
              <a:solidFill>
                <a:srgbClr val="FFFFFF"/>
              </a:solidFill>
            </a:endParaRP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pPr>
              <a:defRPr/>
            </a:pPr>
            <a:fld id="{883AB3C6-BE4E-44BD-AA93-F10D57E4A546}" type="slidenum">
              <a:rPr lang="en-US" smtClean="0">
                <a:solidFill>
                  <a:srgbClr val="FFFFFF"/>
                </a:solidFill>
              </a:rPr>
              <a:pPr>
                <a:defRPr/>
              </a:pPr>
              <a:t>‹#›</a:t>
            </a:fld>
            <a:endParaRPr lang="en-US" dirty="0">
              <a:solidFill>
                <a:srgbClr val="FFFFFF"/>
              </a:solidFill>
            </a:endParaRP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extLst>
      <p:ext uri="{BB962C8B-B14F-4D97-AF65-F5344CB8AC3E}">
        <p14:creationId xmlns:p14="http://schemas.microsoft.com/office/powerpoint/2010/main" val="352104257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Click="0" advTm="3000">
    <p:wipe dir="d"/>
  </p:transition>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docs.google.com/spreadsheets/d/1jbC3gf3GmvMfUwonL0cCIWkj5L27Vp2_t-pTFj7IT2s/edit#gid=1931047863" TargetMode="Externa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austinedfund.org/for-educators/innovation-grants/past-winner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hyperlink" Target="https://givetokids.csisd.org/programs/teacher-grants/application.html" TargetMode="Externa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0BC12F45-FEDE-4FDB-BF2C-BACF718B89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9144000" cy="1598831"/>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3558C1A8-BAF3-4695-B13B-5E574B3B07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974187"/>
            <a:ext cx="4855464" cy="1540764"/>
          </a:xfrm>
          <a:prstGeom prst="rect">
            <a:avLst/>
          </a:prstGeom>
        </p:spPr>
      </p:pic>
      <p:sp>
        <p:nvSpPr>
          <p:cNvPr id="7" name="Rectangle 3">
            <a:extLst>
              <a:ext uri="{FF2B5EF4-FFF2-40B4-BE49-F238E27FC236}">
                <a16:creationId xmlns:a16="http://schemas.microsoft.com/office/drawing/2014/main" id="{0B03CEFF-C5DD-45D3-8342-428D643F253B}"/>
              </a:ext>
            </a:extLst>
          </p:cNvPr>
          <p:cNvSpPr>
            <a:spLocks noGrp="1" noChangeArrowheads="1"/>
          </p:cNvSpPr>
          <p:nvPr>
            <p:ph type="subTitle" idx="1"/>
          </p:nvPr>
        </p:nvSpPr>
        <p:spPr>
          <a:xfrm>
            <a:off x="-685800" y="4113431"/>
            <a:ext cx="12496800" cy="4648200"/>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Autofit/>
          </a:bodyPr>
          <a:lstStyle/>
          <a:p>
            <a:pPr marR="0" algn="ctr" eaLnBrk="1" hangingPunct="1">
              <a:spcBef>
                <a:spcPts val="0"/>
              </a:spcBef>
              <a:buFont typeface="Wingdings" pitchFamily="2" charset="2"/>
              <a:buNone/>
            </a:pPr>
            <a:r>
              <a:rPr lang="en-US" altLang="en-US" sz="4400" b="1" spc="300" dirty="0">
                <a:solidFill>
                  <a:srgbClr val="663300"/>
                </a:solidFill>
                <a:latin typeface="Georgia Belle" panose="02000603000000000000" pitchFamily="2" charset="0"/>
                <a:ea typeface="Georgia Belle" panose="02000603000000000000" pitchFamily="2" charset="0"/>
              </a:rPr>
              <a:t>Successful Grant Writing</a:t>
            </a:r>
          </a:p>
          <a:p>
            <a:pPr marR="0" algn="ctr" eaLnBrk="1" hangingPunct="1">
              <a:spcBef>
                <a:spcPts val="0"/>
              </a:spcBef>
              <a:buFont typeface="Wingdings" pitchFamily="2" charset="2"/>
              <a:buNone/>
            </a:pPr>
            <a:r>
              <a:rPr lang="en-US" altLang="en-US" sz="4400" b="1" spc="300" dirty="0">
                <a:solidFill>
                  <a:srgbClr val="663300"/>
                </a:solidFill>
                <a:latin typeface="Georgia Belle" panose="02000603000000000000" pitchFamily="2" charset="0"/>
                <a:ea typeface="Georgia Belle" panose="02000603000000000000" pitchFamily="2" charset="0"/>
              </a:rPr>
              <a:t>for the Education Foundation</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97407"/>
            </a:gs>
            <a:gs pos="66000">
              <a:srgbClr val="F97407"/>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154129"/>
            <a:ext cx="9144000" cy="1325563"/>
          </a:xfrm>
        </p:spPr>
        <p:txBody>
          <a:bodyPr>
            <a:noAutofit/>
          </a:bodyPr>
          <a:lstStyle/>
          <a:p>
            <a:pPr algn="ctr" eaLnBrk="1" fontAlgn="auto" hangingPunct="1">
              <a:spcAft>
                <a:spcPts val="0"/>
              </a:spcAft>
              <a:defRPr/>
            </a:pPr>
            <a:r>
              <a:rPr lang="en-US" sz="4800" dirty="0">
                <a:solidFill>
                  <a:schemeClr val="accent1"/>
                </a:solidFill>
                <a:latin typeface="appleberry" pitchFamily="2" charset="0"/>
              </a:rPr>
              <a:t>I’ve Got the Whole World in my Hands…</a:t>
            </a:r>
          </a:p>
        </p:txBody>
      </p:sp>
      <p:sp>
        <p:nvSpPr>
          <p:cNvPr id="2" name="Content Placeholder 1"/>
          <p:cNvSpPr>
            <a:spLocks noGrp="1"/>
          </p:cNvSpPr>
          <p:nvPr>
            <p:ph idx="1"/>
          </p:nvPr>
        </p:nvSpPr>
        <p:spPr>
          <a:xfrm>
            <a:off x="88490" y="1676400"/>
            <a:ext cx="4788309" cy="3810000"/>
          </a:xfrm>
        </p:spPr>
        <p:txBody>
          <a:bodyPr>
            <a:noAutofit/>
          </a:bodyPr>
          <a:lstStyle/>
          <a:p>
            <a:pPr marL="342900" lvl="1" indent="0">
              <a:lnSpc>
                <a:spcPct val="160000"/>
              </a:lnSpc>
              <a:buClr>
                <a:srgbClr val="C00000"/>
              </a:buClr>
              <a:buNone/>
              <a:defRPr/>
            </a:pPr>
            <a:r>
              <a:rPr lang="en-US" sz="2000" dirty="0">
                <a:solidFill>
                  <a:schemeClr val="bg1"/>
                </a:solidFill>
                <a:latin typeface="Arial" charset="0"/>
              </a:rPr>
              <a:t>Teaching middle school and high school geometry students with manipulatives.  Geometry is hard to study on a flat sheet of paper.  These spheres can help student visually measure distances and angles.  </a:t>
            </a:r>
          </a:p>
          <a:p>
            <a:pPr marL="342900" lvl="1" indent="0">
              <a:lnSpc>
                <a:spcPct val="160000"/>
              </a:lnSpc>
              <a:buClr>
                <a:srgbClr val="C00000"/>
              </a:buClr>
              <a:buNone/>
              <a:defRPr/>
            </a:pPr>
            <a:endParaRPr lang="en-US" dirty="0">
              <a:solidFill>
                <a:schemeClr val="bg1"/>
              </a:solidFill>
              <a:latin typeface="Arial" charset="0"/>
            </a:endParaRPr>
          </a:p>
          <a:p>
            <a:pPr marL="342900" lvl="1" indent="0">
              <a:lnSpc>
                <a:spcPct val="160000"/>
              </a:lnSpc>
              <a:buClr>
                <a:srgbClr val="C00000"/>
              </a:buClr>
              <a:buNone/>
              <a:defRPr/>
            </a:pPr>
            <a:endParaRPr lang="en-US" dirty="0">
              <a:solidFill>
                <a:schemeClr val="bg1"/>
              </a:solidFill>
              <a:latin typeface="Arial" charset="0"/>
            </a:endParaRPr>
          </a:p>
        </p:txBody>
      </p:sp>
      <p:pic>
        <p:nvPicPr>
          <p:cNvPr id="5" name="Picture 4" descr="A picture containing text&#10;&#10;Description automatically generated">
            <a:extLst>
              <a:ext uri="{FF2B5EF4-FFF2-40B4-BE49-F238E27FC236}">
                <a16:creationId xmlns:a16="http://schemas.microsoft.com/office/drawing/2014/main" id="{E66570B8-2B9F-4042-95B7-806B5C0B97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35475" y="2354914"/>
            <a:ext cx="4749800" cy="3562350"/>
          </a:xfrm>
          <a:prstGeom prst="rect">
            <a:avLst/>
          </a:prstGeom>
        </p:spPr>
      </p:pic>
      <p:pic>
        <p:nvPicPr>
          <p:cNvPr id="7" name="Picture 6" descr="A picture containing person, indoor&#10;&#10;Description automatically generated">
            <a:extLst>
              <a:ext uri="{FF2B5EF4-FFF2-40B4-BE49-F238E27FC236}">
                <a16:creationId xmlns:a16="http://schemas.microsoft.com/office/drawing/2014/main" id="{51DDB592-9680-45DA-BFF9-06F0679997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23" r="18518"/>
          <a:stretch/>
        </p:blipFill>
        <p:spPr>
          <a:xfrm rot="5400000">
            <a:off x="1459089" y="4278489"/>
            <a:ext cx="2111022" cy="3048000"/>
          </a:xfrm>
          <a:prstGeom prst="rect">
            <a:avLst/>
          </a:prstGeom>
        </p:spPr>
      </p:pic>
    </p:spTree>
    <p:extLst>
      <p:ext uri="{BB962C8B-B14F-4D97-AF65-F5344CB8AC3E}">
        <p14:creationId xmlns:p14="http://schemas.microsoft.com/office/powerpoint/2010/main" val="245412157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28650" y="533400"/>
            <a:ext cx="7886700" cy="1325563"/>
          </a:xfrm>
        </p:spPr>
        <p:txBody>
          <a:bodyPr>
            <a:noAutofit/>
          </a:bodyPr>
          <a:lstStyle/>
          <a:p>
            <a:pPr eaLnBrk="1" fontAlgn="auto" hangingPunct="1">
              <a:spcAft>
                <a:spcPts val="0"/>
              </a:spcAft>
              <a:defRPr/>
            </a:pPr>
            <a:r>
              <a:rPr lang="en-US" sz="4400" dirty="0">
                <a:solidFill>
                  <a:srgbClr val="E76366"/>
                </a:solidFill>
                <a:latin typeface="appleberry" pitchFamily="2" charset="0"/>
              </a:rPr>
              <a:t>Curriculum Methods</a:t>
            </a:r>
          </a:p>
        </p:txBody>
      </p:sp>
      <p:sp>
        <p:nvSpPr>
          <p:cNvPr id="2" name="Content Placeholder 1"/>
          <p:cNvSpPr>
            <a:spLocks noGrp="1"/>
          </p:cNvSpPr>
          <p:nvPr>
            <p:ph idx="1"/>
          </p:nvPr>
        </p:nvSpPr>
        <p:spPr>
          <a:xfrm>
            <a:off x="457200" y="1633538"/>
            <a:ext cx="8229600" cy="4000908"/>
          </a:xfrm>
        </p:spPr>
        <p:txBody>
          <a:bodyPr>
            <a:normAutofit/>
          </a:bodyPr>
          <a:lstStyle/>
          <a:p>
            <a:pPr lvl="1">
              <a:lnSpc>
                <a:spcPct val="110000"/>
              </a:lnSpc>
              <a:buClr>
                <a:srgbClr val="C00000"/>
              </a:buClr>
              <a:defRPr/>
            </a:pPr>
            <a:r>
              <a:rPr lang="en-US" sz="2800" b="1" spc="300" dirty="0">
                <a:solidFill>
                  <a:srgbClr val="663300"/>
                </a:solidFill>
                <a:latin typeface="Georgia Belle" panose="02000603000000000000" pitchFamily="2" charset="0"/>
                <a:ea typeface="Georgia Belle" panose="02000603000000000000" pitchFamily="2" charset="0"/>
              </a:rPr>
              <a:t> </a:t>
            </a:r>
            <a:r>
              <a:rPr lang="en-US" sz="2800" spc="300" dirty="0">
                <a:solidFill>
                  <a:srgbClr val="663300"/>
                </a:solidFill>
                <a:ea typeface="Georgia Belle" panose="02000603000000000000" pitchFamily="2" charset="0"/>
              </a:rPr>
              <a:t>What are the goals and learning 	objectives?</a:t>
            </a:r>
          </a:p>
          <a:p>
            <a:pPr lvl="1">
              <a:lnSpc>
                <a:spcPct val="110000"/>
              </a:lnSpc>
              <a:buClr>
                <a:srgbClr val="C00000"/>
              </a:buClr>
              <a:defRPr/>
            </a:pPr>
            <a:endParaRPr lang="en-US" sz="1600" spc="300" dirty="0">
              <a:solidFill>
                <a:srgbClr val="663300"/>
              </a:solidFill>
              <a:ea typeface="Georgia Belle" panose="02000603000000000000" pitchFamily="2" charset="0"/>
            </a:endParaRPr>
          </a:p>
          <a:p>
            <a:pPr lvl="1">
              <a:lnSpc>
                <a:spcPct val="110000"/>
              </a:lnSpc>
              <a:buClr>
                <a:srgbClr val="C00000"/>
              </a:buClr>
              <a:defRPr/>
            </a:pPr>
            <a:r>
              <a:rPr lang="en-US" sz="2800" spc="300" dirty="0">
                <a:solidFill>
                  <a:srgbClr val="663300"/>
                </a:solidFill>
                <a:ea typeface="Georgia Belle" panose="02000603000000000000" pitchFamily="2" charset="0"/>
              </a:rPr>
              <a:t> What activities will engage and motivate 	learning?</a:t>
            </a:r>
          </a:p>
          <a:p>
            <a:pPr lvl="1">
              <a:lnSpc>
                <a:spcPct val="110000"/>
              </a:lnSpc>
              <a:buClr>
                <a:srgbClr val="C00000"/>
              </a:buClr>
              <a:defRPr/>
            </a:pPr>
            <a:endParaRPr lang="en-US" sz="1600" spc="300" dirty="0">
              <a:solidFill>
                <a:srgbClr val="663300"/>
              </a:solidFill>
              <a:ea typeface="Georgia Belle" panose="02000603000000000000" pitchFamily="2" charset="0"/>
            </a:endParaRPr>
          </a:p>
          <a:p>
            <a:pPr lvl="1">
              <a:lnSpc>
                <a:spcPct val="110000"/>
              </a:lnSpc>
              <a:buClr>
                <a:srgbClr val="C00000"/>
              </a:buClr>
              <a:defRPr/>
            </a:pPr>
            <a:r>
              <a:rPr lang="en-US" sz="2800" spc="300" dirty="0">
                <a:solidFill>
                  <a:srgbClr val="663300"/>
                </a:solidFill>
                <a:ea typeface="Georgia Belle" panose="02000603000000000000" pitchFamily="2" charset="0"/>
              </a:rPr>
              <a:t> Where and when will the </a:t>
            </a:r>
          </a:p>
          <a:p>
            <a:pPr marL="342900" lvl="1" indent="0">
              <a:lnSpc>
                <a:spcPct val="110000"/>
              </a:lnSpc>
              <a:buClr>
                <a:srgbClr val="C00000"/>
              </a:buClr>
              <a:buNone/>
              <a:defRPr/>
            </a:pPr>
            <a:r>
              <a:rPr lang="en-US" sz="2800" spc="300" dirty="0">
                <a:solidFill>
                  <a:srgbClr val="663300"/>
                </a:solidFill>
                <a:ea typeface="Georgia Belle" panose="02000603000000000000" pitchFamily="2" charset="0"/>
              </a:rPr>
              <a:t>   activities take place?</a:t>
            </a:r>
          </a:p>
          <a:p>
            <a:pPr marL="109537" indent="0">
              <a:buFont typeface="Wingdings 3" pitchFamily="18" charset="2"/>
              <a:buNone/>
              <a:defRPr/>
            </a:pPr>
            <a:endParaRPr lang="en-US" dirty="0"/>
          </a:p>
          <a:p>
            <a:pPr>
              <a:defRPr/>
            </a:pPr>
            <a:endParaRPr lang="en-US" dirty="0"/>
          </a:p>
        </p:txBody>
      </p:sp>
      <p:pic>
        <p:nvPicPr>
          <p:cNvPr id="5" name="Graphic 4">
            <a:extLst>
              <a:ext uri="{FF2B5EF4-FFF2-40B4-BE49-F238E27FC236}">
                <a16:creationId xmlns:a16="http://schemas.microsoft.com/office/drawing/2014/main" id="{4FA87EB0-01F4-47FA-B847-9F1172CC2B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72000" cy="666974"/>
          </a:xfrm>
          <a:prstGeom prst="rect">
            <a:avLst/>
          </a:prstGeom>
        </p:spPr>
      </p:pic>
      <p:pic>
        <p:nvPicPr>
          <p:cNvPr id="6" name="Graphic 5">
            <a:extLst>
              <a:ext uri="{FF2B5EF4-FFF2-40B4-BE49-F238E27FC236}">
                <a16:creationId xmlns:a16="http://schemas.microsoft.com/office/drawing/2014/main" id="{2208ABB6-2AD9-4946-A094-9D27DEB9B3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700"/>
            <a:ext cx="4572000" cy="666974"/>
          </a:xfrm>
          <a:prstGeom prst="rect">
            <a:avLst/>
          </a:prstGeom>
        </p:spPr>
      </p:pic>
      <p:pic>
        <p:nvPicPr>
          <p:cNvPr id="2050" name="Picture 2" descr="stack-of-books-images-book-stack - Green Park Lutheran School">
            <a:extLst>
              <a:ext uri="{FF2B5EF4-FFF2-40B4-BE49-F238E27FC236}">
                <a16:creationId xmlns:a16="http://schemas.microsoft.com/office/drawing/2014/main" id="{30C26068-E41A-4069-8CC7-EB436E2CC5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966" y="3628888"/>
            <a:ext cx="2800350" cy="322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40870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67000">
              <a:srgbClr val="FE0202"/>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0" y="304800"/>
            <a:ext cx="91440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ppleberry" pitchFamily="2" charset="0"/>
                <a:ea typeface="+mn-ea"/>
                <a:cs typeface="+mn-cs"/>
              </a:rPr>
              <a:t>Making Energy a Breeze</a:t>
            </a:r>
          </a:p>
        </p:txBody>
      </p:sp>
      <p:sp>
        <p:nvSpPr>
          <p:cNvPr id="3" name="TextBox 2">
            <a:extLst>
              <a:ext uri="{FF2B5EF4-FFF2-40B4-BE49-F238E27FC236}">
                <a16:creationId xmlns:a16="http://schemas.microsoft.com/office/drawing/2014/main" id="{B1C63F7A-C08C-44BF-BE63-68A181180244}"/>
              </a:ext>
            </a:extLst>
          </p:cNvPr>
          <p:cNvSpPr txBox="1"/>
          <p:nvPr/>
        </p:nvSpPr>
        <p:spPr>
          <a:xfrm>
            <a:off x="4953000" y="1752600"/>
            <a:ext cx="3834765" cy="409342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charset="0"/>
                <a:ea typeface="+mn-ea"/>
                <a:cs typeface="+mn-cs"/>
              </a:rPr>
              <a:t>Students will design, build and test wind turbines and other forms of renewable energy.  Students will enjoy multiple hands-on activities.  They generally have a difficult time knowing how generators and motors work.  Students will build something that has clear, world application.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charset="0"/>
                <a:ea typeface="+mn-ea"/>
                <a:cs typeface="+mn-cs"/>
              </a:rPr>
              <a:t>They also built in a friendly competition between groups to build a better turbine.   </a:t>
            </a:r>
          </a:p>
        </p:txBody>
      </p:sp>
      <p:pic>
        <p:nvPicPr>
          <p:cNvPr id="7" name="Picture 6" descr="A picture containing text, indoor&#10;&#10;Description automatically generated">
            <a:extLst>
              <a:ext uri="{FF2B5EF4-FFF2-40B4-BE49-F238E27FC236}">
                <a16:creationId xmlns:a16="http://schemas.microsoft.com/office/drawing/2014/main" id="{21F470F3-53EC-4610-823F-EB0F571E76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235" y="1752600"/>
            <a:ext cx="4419600" cy="3314700"/>
          </a:xfrm>
          <a:prstGeom prst="rect">
            <a:avLst/>
          </a:prstGeom>
        </p:spPr>
      </p:pic>
    </p:spTree>
    <p:extLst>
      <p:ext uri="{BB962C8B-B14F-4D97-AF65-F5344CB8AC3E}">
        <p14:creationId xmlns:p14="http://schemas.microsoft.com/office/powerpoint/2010/main" val="580691629"/>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39999" y="608828"/>
            <a:ext cx="7886700" cy="1325563"/>
          </a:xfrm>
        </p:spPr>
        <p:txBody>
          <a:bodyPr>
            <a:normAutofit/>
          </a:bodyPr>
          <a:lstStyle/>
          <a:p>
            <a:pPr eaLnBrk="1" fontAlgn="auto" hangingPunct="1">
              <a:spcAft>
                <a:spcPts val="0"/>
              </a:spcAft>
              <a:defRPr/>
            </a:pPr>
            <a:r>
              <a:rPr lang="en-US" sz="4800" dirty="0">
                <a:solidFill>
                  <a:srgbClr val="E76366"/>
                </a:solidFill>
                <a:latin typeface="appleberry" pitchFamily="2" charset="0"/>
              </a:rPr>
              <a:t>TEKS Requirement</a:t>
            </a:r>
          </a:p>
        </p:txBody>
      </p:sp>
      <p:sp>
        <p:nvSpPr>
          <p:cNvPr id="22531" name="Rectangle 3"/>
          <p:cNvSpPr>
            <a:spLocks noGrp="1" noChangeArrowheads="1"/>
          </p:cNvSpPr>
          <p:nvPr>
            <p:ph idx="1"/>
          </p:nvPr>
        </p:nvSpPr>
        <p:spPr>
          <a:xfrm>
            <a:off x="457200" y="1828800"/>
            <a:ext cx="8229600" cy="4614672"/>
          </a:xfrm>
        </p:spPr>
        <p:txBody>
          <a:bodyPr>
            <a:normAutofit/>
          </a:bodyPr>
          <a:lstStyle/>
          <a:p>
            <a:pPr marL="566928" indent="-457200" eaLnBrk="1" fontAlgn="auto" hangingPunct="1">
              <a:spcAft>
                <a:spcPct val="40000"/>
              </a:spcAft>
              <a:buClr>
                <a:srgbClr val="C00000"/>
              </a:buClr>
              <a:buSzPct val="90000"/>
              <a:defRPr/>
            </a:pPr>
            <a:r>
              <a:rPr lang="en-US" sz="3200" spc="300" dirty="0">
                <a:solidFill>
                  <a:srgbClr val="663300"/>
                </a:solidFill>
                <a:ea typeface="Georgia Belle" panose="02000603000000000000" pitchFamily="2" charset="0"/>
              </a:rPr>
              <a:t>Which TEKS does this grant service?</a:t>
            </a:r>
          </a:p>
          <a:p>
            <a:pPr marL="566928" indent="-457200" eaLnBrk="1" fontAlgn="auto" hangingPunct="1">
              <a:spcAft>
                <a:spcPct val="40000"/>
              </a:spcAft>
              <a:buClr>
                <a:srgbClr val="C00000"/>
              </a:buClr>
              <a:buSzPct val="90000"/>
              <a:defRPr/>
            </a:pPr>
            <a:r>
              <a:rPr lang="en-US" sz="3200" spc="300" dirty="0">
                <a:solidFill>
                  <a:srgbClr val="663300"/>
                </a:solidFill>
                <a:ea typeface="Georgia Belle" panose="02000603000000000000" pitchFamily="2" charset="0"/>
              </a:rPr>
              <a:t>List the TEKS by number and include student expectation statement.</a:t>
            </a:r>
          </a:p>
          <a:p>
            <a:pPr marL="566928" indent="-457200" eaLnBrk="1" fontAlgn="auto" hangingPunct="1">
              <a:spcAft>
                <a:spcPct val="40000"/>
              </a:spcAft>
              <a:buClr>
                <a:srgbClr val="C00000"/>
              </a:buClr>
              <a:buSzPct val="90000"/>
              <a:defRPr/>
            </a:pPr>
            <a:r>
              <a:rPr lang="en-US" sz="3200" spc="300" dirty="0">
                <a:solidFill>
                  <a:srgbClr val="663300"/>
                </a:solidFill>
                <a:ea typeface="Georgia Belle" panose="02000603000000000000" pitchFamily="2" charset="0"/>
              </a:rPr>
              <a:t>Is this an area that the district shows that it needs improvement?</a:t>
            </a:r>
          </a:p>
          <a:p>
            <a:pPr marL="566928" indent="-457200" eaLnBrk="1" fontAlgn="auto" hangingPunct="1">
              <a:spcAft>
                <a:spcPct val="40000"/>
              </a:spcAft>
              <a:buClr>
                <a:srgbClr val="C00000"/>
              </a:buClr>
              <a:buSzPct val="90000"/>
              <a:defRPr/>
            </a:pPr>
            <a:r>
              <a:rPr lang="en-US" sz="3200" spc="300" dirty="0">
                <a:solidFill>
                  <a:srgbClr val="663300"/>
                </a:solidFill>
                <a:ea typeface="Georgia Belle" panose="02000603000000000000" pitchFamily="2" charset="0"/>
              </a:rPr>
              <a:t>Strategic Plan</a:t>
            </a:r>
          </a:p>
          <a:p>
            <a:pPr marL="0" indent="0" eaLnBrk="1" fontAlgn="auto" hangingPunct="1">
              <a:spcBef>
                <a:spcPts val="0"/>
              </a:spcBef>
              <a:buFont typeface="Wingdings 3" pitchFamily="18" charset="2"/>
              <a:buNone/>
              <a:defRPr/>
            </a:pPr>
            <a:r>
              <a:rPr lang="en-US" i="1" dirty="0">
                <a:solidFill>
                  <a:srgbClr val="FF0000"/>
                </a:solidFill>
              </a:rPr>
              <a:t>		</a:t>
            </a:r>
            <a:endParaRPr lang="en-US" dirty="0"/>
          </a:p>
        </p:txBody>
      </p:sp>
      <p:pic>
        <p:nvPicPr>
          <p:cNvPr id="6" name="Graphic 5">
            <a:extLst>
              <a:ext uri="{FF2B5EF4-FFF2-40B4-BE49-F238E27FC236}">
                <a16:creationId xmlns:a16="http://schemas.microsoft.com/office/drawing/2014/main" id="{BA1BF85E-30CB-4D3F-AE34-DF50145B86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49" y="0"/>
            <a:ext cx="4572000" cy="666974"/>
          </a:xfrm>
          <a:prstGeom prst="rect">
            <a:avLst/>
          </a:prstGeom>
        </p:spPr>
      </p:pic>
      <p:pic>
        <p:nvPicPr>
          <p:cNvPr id="7" name="Graphic 6">
            <a:extLst>
              <a:ext uri="{FF2B5EF4-FFF2-40B4-BE49-F238E27FC236}">
                <a16:creationId xmlns:a16="http://schemas.microsoft.com/office/drawing/2014/main" id="{50EFBBD5-5646-4453-BAD9-9586ADFC23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700"/>
            <a:ext cx="4572000" cy="666974"/>
          </a:xfrm>
          <a:prstGeom prst="rect">
            <a:avLst/>
          </a:prstGeom>
        </p:spPr>
      </p:pic>
      <p:pic>
        <p:nvPicPr>
          <p:cNvPr id="1026" name="Picture 2" descr="TSHA | Education Programs">
            <a:extLst>
              <a:ext uri="{FF2B5EF4-FFF2-40B4-BE49-F238E27FC236}">
                <a16:creationId xmlns:a16="http://schemas.microsoft.com/office/drawing/2014/main" id="{5E53A3A6-EE9A-4590-B09F-7992457F48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935900"/>
            <a:ext cx="2619375" cy="1571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5000">
              <a:srgbClr val="00B050"/>
            </a:gs>
            <a:gs pos="100000">
              <a:srgbClr val="0000FF"/>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0" y="81022"/>
            <a:ext cx="9144000"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ppleberry" pitchFamily="2" charset="0"/>
                <a:ea typeface="+mn-ea"/>
                <a:cs typeface="+mn-cs"/>
              </a:rPr>
              <a:t>TEKS Requirements Example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ppleberry" pitchFamily="2" charset="0"/>
                <a:ea typeface="+mn-ea"/>
                <a:cs typeface="+mn-cs"/>
              </a:rPr>
              <a:t>CSMS Living Garden Club</a:t>
            </a:r>
          </a:p>
        </p:txBody>
      </p:sp>
      <p:pic>
        <p:nvPicPr>
          <p:cNvPr id="6" name="Picture 5">
            <a:extLst>
              <a:ext uri="{FF2B5EF4-FFF2-40B4-BE49-F238E27FC236}">
                <a16:creationId xmlns:a16="http://schemas.microsoft.com/office/drawing/2014/main" id="{1C25CF98-5F31-4164-9B03-9A9733830F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371600"/>
            <a:ext cx="4043607" cy="5181600"/>
          </a:xfrm>
          <a:prstGeom prst="rect">
            <a:avLst/>
          </a:prstGeom>
        </p:spPr>
      </p:pic>
      <p:sp>
        <p:nvSpPr>
          <p:cNvPr id="3" name="TextBox 2">
            <a:extLst>
              <a:ext uri="{FF2B5EF4-FFF2-40B4-BE49-F238E27FC236}">
                <a16:creationId xmlns:a16="http://schemas.microsoft.com/office/drawing/2014/main" id="{9D06B46C-A861-43D6-8C41-D813446D7727}"/>
              </a:ext>
            </a:extLst>
          </p:cNvPr>
          <p:cNvSpPr txBox="1"/>
          <p:nvPr/>
        </p:nvSpPr>
        <p:spPr>
          <a:xfrm>
            <a:off x="304800" y="1607909"/>
            <a:ext cx="4114800" cy="470898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By helping to plant, grow, and maintain the CSMS garden, the Life Skills students as well as the students from the Garden Club will learn what makes a garden work.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Science - 7.5A (photosynthesis),  7.5B (cycling of matter through living systems,  7.5C (food chains and food webs, 7.7B (transformation of energy through digestion,  8.11B (organisms competing for biotic and abiotic factors), 8.11C (environmental changes and the effects on living things)</a:t>
            </a:r>
          </a:p>
        </p:txBody>
      </p:sp>
    </p:spTree>
    <p:extLst>
      <p:ext uri="{BB962C8B-B14F-4D97-AF65-F5344CB8AC3E}">
        <p14:creationId xmlns:p14="http://schemas.microsoft.com/office/powerpoint/2010/main" val="124497951"/>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28650" y="711841"/>
            <a:ext cx="7886700" cy="1325563"/>
          </a:xfrm>
        </p:spPr>
        <p:txBody>
          <a:bodyPr>
            <a:normAutofit fontScale="90000"/>
          </a:bodyPr>
          <a:lstStyle/>
          <a:p>
            <a:pPr eaLnBrk="1" fontAlgn="auto" hangingPunct="1">
              <a:spcAft>
                <a:spcPts val="0"/>
              </a:spcAft>
              <a:defRPr/>
            </a:pPr>
            <a:r>
              <a:rPr lang="en-US" sz="4800" dirty="0">
                <a:solidFill>
                  <a:srgbClr val="E76366"/>
                </a:solidFill>
                <a:latin typeface="appleberry" pitchFamily="2" charset="0"/>
              </a:rPr>
              <a:t>Innovation &amp; Student Engagement</a:t>
            </a:r>
          </a:p>
        </p:txBody>
      </p:sp>
      <p:sp>
        <p:nvSpPr>
          <p:cNvPr id="22531" name="Rectangle 3"/>
          <p:cNvSpPr>
            <a:spLocks noGrp="1" noChangeArrowheads="1"/>
          </p:cNvSpPr>
          <p:nvPr>
            <p:ph idx="1"/>
          </p:nvPr>
        </p:nvSpPr>
        <p:spPr>
          <a:xfrm>
            <a:off x="628650" y="2362200"/>
            <a:ext cx="7886700" cy="4351338"/>
          </a:xfrm>
        </p:spPr>
        <p:txBody>
          <a:bodyPr>
            <a:normAutofit/>
          </a:bodyPr>
          <a:lstStyle/>
          <a:p>
            <a:pPr marL="566928" indent="-457200" eaLnBrk="1" fontAlgn="auto" hangingPunct="1">
              <a:spcAft>
                <a:spcPct val="40000"/>
              </a:spcAft>
              <a:buClr>
                <a:srgbClr val="C00000"/>
              </a:buClr>
              <a:buSzPct val="90000"/>
              <a:defRPr/>
            </a:pPr>
            <a:r>
              <a:rPr lang="en-US" sz="2800" spc="300" dirty="0">
                <a:solidFill>
                  <a:srgbClr val="663300"/>
                </a:solidFill>
                <a:ea typeface="Georgia Belle" panose="02000603000000000000" pitchFamily="2" charset="0"/>
              </a:rPr>
              <a:t>Why do you believe this grant is innovative?</a:t>
            </a:r>
          </a:p>
          <a:p>
            <a:pPr marL="566928" indent="-457200" eaLnBrk="1" fontAlgn="auto" hangingPunct="1">
              <a:spcAft>
                <a:spcPct val="40000"/>
              </a:spcAft>
              <a:buClr>
                <a:srgbClr val="C00000"/>
              </a:buClr>
              <a:buSzPct val="90000"/>
              <a:defRPr/>
            </a:pPr>
            <a:r>
              <a:rPr lang="en-US" sz="2800" spc="300" dirty="0">
                <a:solidFill>
                  <a:srgbClr val="663300"/>
                </a:solidFill>
                <a:ea typeface="Georgia Belle" panose="02000603000000000000" pitchFamily="2" charset="0"/>
              </a:rPr>
              <a:t>How will this grant improve student engagement?</a:t>
            </a:r>
          </a:p>
          <a:p>
            <a:pPr marL="109728" indent="0" eaLnBrk="1" fontAlgn="auto" hangingPunct="1">
              <a:spcAft>
                <a:spcPct val="40000"/>
              </a:spcAft>
              <a:buFont typeface="Wingdings 3" pitchFamily="18" charset="2"/>
              <a:buNone/>
              <a:defRPr/>
            </a:pPr>
            <a:endParaRPr lang="en-US" i="1" dirty="0">
              <a:solidFill>
                <a:srgbClr val="FF0000"/>
              </a:solidFill>
            </a:endParaRPr>
          </a:p>
        </p:txBody>
      </p:sp>
      <p:pic>
        <p:nvPicPr>
          <p:cNvPr id="6" name="Graphic 5">
            <a:extLst>
              <a:ext uri="{FF2B5EF4-FFF2-40B4-BE49-F238E27FC236}">
                <a16:creationId xmlns:a16="http://schemas.microsoft.com/office/drawing/2014/main" id="{7AD578D4-145F-4733-8DB7-92529D6C0D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72000" cy="666974"/>
          </a:xfrm>
          <a:prstGeom prst="rect">
            <a:avLst/>
          </a:prstGeom>
        </p:spPr>
      </p:pic>
      <p:pic>
        <p:nvPicPr>
          <p:cNvPr id="7" name="Graphic 6">
            <a:extLst>
              <a:ext uri="{FF2B5EF4-FFF2-40B4-BE49-F238E27FC236}">
                <a16:creationId xmlns:a16="http://schemas.microsoft.com/office/drawing/2014/main" id="{DDE54429-2D58-4FFD-B053-2B386B534E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700"/>
            <a:ext cx="4572000" cy="666974"/>
          </a:xfrm>
          <a:prstGeom prst="rect">
            <a:avLst/>
          </a:prstGeom>
        </p:spPr>
      </p:pic>
      <p:sp>
        <p:nvSpPr>
          <p:cNvPr id="2" name="TextBox 1">
            <a:extLst>
              <a:ext uri="{FF2B5EF4-FFF2-40B4-BE49-F238E27FC236}">
                <a16:creationId xmlns:a16="http://schemas.microsoft.com/office/drawing/2014/main" id="{21C808BC-95E3-4708-909A-4C924199DB5F}"/>
              </a:ext>
            </a:extLst>
          </p:cNvPr>
          <p:cNvSpPr txBox="1"/>
          <p:nvPr/>
        </p:nvSpPr>
        <p:spPr>
          <a:xfrm>
            <a:off x="0" y="4724400"/>
            <a:ext cx="5791200" cy="17543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300" normalizeH="0" baseline="0" noProof="0" dirty="0">
                <a:ln>
                  <a:noFill/>
                </a:ln>
                <a:solidFill>
                  <a:srgbClr val="00B0F0"/>
                </a:solidFill>
                <a:effectLst/>
                <a:uLnTx/>
                <a:uFillTx/>
                <a:latin typeface="28 Days Later" panose="020B0603050302020204" pitchFamily="34" charset="0"/>
                <a:ea typeface="+mn-ea"/>
                <a:cs typeface="+mn-cs"/>
              </a:rPr>
              <a:t>THIS IS IMPORTANT</a:t>
            </a:r>
            <a:r>
              <a:rPr kumimoji="0" lang="en-US" sz="5400" b="0" i="0" u="none" strike="noStrike" kern="1200" cap="none" spc="300" normalizeH="0" baseline="0" noProof="0" dirty="0">
                <a:ln>
                  <a:noFill/>
                </a:ln>
                <a:solidFill>
                  <a:srgbClr val="00B0F0"/>
                </a:solidFill>
                <a:effectLst/>
                <a:uLnTx/>
                <a:uFillTx/>
                <a:latin typeface="appleberry" pitchFamily="2" charset="0"/>
                <a:ea typeface="+mn-ea"/>
                <a:cs typeface="+mn-cs"/>
              </a:rPr>
              <a:t>!</a:t>
            </a:r>
          </a:p>
        </p:txBody>
      </p:sp>
      <p:pic>
        <p:nvPicPr>
          <p:cNvPr id="3074" name="Picture 2" descr="Engagement Vs Involvement | ThoughtExchange">
            <a:extLst>
              <a:ext uri="{FF2B5EF4-FFF2-40B4-BE49-F238E27FC236}">
                <a16:creationId xmlns:a16="http://schemas.microsoft.com/office/drawing/2014/main" id="{902EB244-70AF-4199-9B9A-48B2D2D797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556" y="4083695"/>
            <a:ext cx="4052887" cy="240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1811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24000">
              <a:srgbClr val="FFFF00"/>
            </a:gs>
            <a:gs pos="50000">
              <a:srgbClr val="FFC000"/>
            </a:gs>
            <a:gs pos="85000">
              <a:srgbClr val="FFFF0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extBox 1"/>
          <p:cNvSpPr txBox="1"/>
          <p:nvPr/>
        </p:nvSpPr>
        <p:spPr>
          <a:xfrm>
            <a:off x="0" y="381000"/>
            <a:ext cx="9144000" cy="775597"/>
          </a:xfrm>
          <a:prstGeom prst="rect">
            <a:avLst/>
          </a:prstGeom>
          <a:noFill/>
        </p:spPr>
        <p:txBody>
          <a:bodyPr wrap="square" rtlCol="0">
            <a:sp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7030A0"/>
                </a:solidFill>
                <a:effectLst/>
                <a:uLnTx/>
                <a:uFillTx/>
                <a:latin typeface="appleberry" pitchFamily="2" charset="0"/>
                <a:ea typeface="+mn-ea"/>
                <a:cs typeface="+mn-cs"/>
              </a:rPr>
              <a:t>Orchestra is Electric</a:t>
            </a:r>
          </a:p>
        </p:txBody>
      </p:sp>
      <p:sp>
        <p:nvSpPr>
          <p:cNvPr id="7" name="TextBox 6">
            <a:extLst>
              <a:ext uri="{FF2B5EF4-FFF2-40B4-BE49-F238E27FC236}">
                <a16:creationId xmlns:a16="http://schemas.microsoft.com/office/drawing/2014/main" id="{350AF9F3-5A3F-4B7E-BC05-F27BE97DFDDF}"/>
              </a:ext>
            </a:extLst>
          </p:cNvPr>
          <p:cNvSpPr txBox="1"/>
          <p:nvPr/>
        </p:nvSpPr>
        <p:spPr>
          <a:xfrm>
            <a:off x="5339080" y="1747520"/>
            <a:ext cx="3547848" cy="378565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Electric instruments offer unique opportunities for students to blend their knowledge of traditional performance with modern technology and contemporary music.  Instruments are share across campuses middle schools.</a:t>
            </a:r>
          </a:p>
        </p:txBody>
      </p:sp>
      <p:pic>
        <p:nvPicPr>
          <p:cNvPr id="5" name="Picture 4" descr="A group of people playing instruments&#10;&#10;Description automatically generated">
            <a:extLst>
              <a:ext uri="{FF2B5EF4-FFF2-40B4-BE49-F238E27FC236}">
                <a16:creationId xmlns:a16="http://schemas.microsoft.com/office/drawing/2014/main" id="{9BAB6FDA-AFD5-4B66-B7B4-F3DB4BE28B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072" y="1752600"/>
            <a:ext cx="4775200" cy="3581400"/>
          </a:xfrm>
          <a:prstGeom prst="rect">
            <a:avLst/>
          </a:prstGeom>
        </p:spPr>
      </p:pic>
    </p:spTree>
    <p:extLst>
      <p:ext uri="{BB962C8B-B14F-4D97-AF65-F5344CB8AC3E}">
        <p14:creationId xmlns:p14="http://schemas.microsoft.com/office/powerpoint/2010/main" val="3841457500"/>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28650" y="665274"/>
            <a:ext cx="7886700" cy="1325563"/>
          </a:xfrm>
        </p:spPr>
        <p:txBody>
          <a:bodyPr>
            <a:normAutofit/>
          </a:bodyPr>
          <a:lstStyle/>
          <a:p>
            <a:pPr eaLnBrk="1" fontAlgn="auto" hangingPunct="1">
              <a:spcAft>
                <a:spcPts val="0"/>
              </a:spcAft>
              <a:defRPr/>
            </a:pPr>
            <a:r>
              <a:rPr lang="en-US" sz="4400" dirty="0">
                <a:solidFill>
                  <a:srgbClr val="E76366"/>
                </a:solidFill>
                <a:latin typeface="appleberry" pitchFamily="2" charset="0"/>
              </a:rPr>
              <a:t>Evaluation &amp; Follow-up</a:t>
            </a:r>
          </a:p>
        </p:txBody>
      </p:sp>
      <p:sp>
        <p:nvSpPr>
          <p:cNvPr id="24579" name="Rectangle 3"/>
          <p:cNvSpPr>
            <a:spLocks noGrp="1" noChangeArrowheads="1"/>
          </p:cNvSpPr>
          <p:nvPr>
            <p:ph idx="1"/>
          </p:nvPr>
        </p:nvSpPr>
        <p:spPr>
          <a:xfrm>
            <a:off x="628650" y="1825625"/>
            <a:ext cx="8306344" cy="4351338"/>
          </a:xfrm>
        </p:spPr>
        <p:txBody>
          <a:bodyPr>
            <a:normAutofit/>
          </a:bodyPr>
          <a:lstStyle/>
          <a:p>
            <a:pPr marL="566928" indent="-457200" eaLnBrk="1" fontAlgn="auto" hangingPunct="1">
              <a:spcAft>
                <a:spcPct val="40000"/>
              </a:spcAft>
              <a:buClr>
                <a:srgbClr val="C00000"/>
              </a:buClr>
              <a:buSzPct val="90000"/>
              <a:buBlip>
                <a:blip r:embed="rId2"/>
              </a:buBlip>
              <a:defRPr/>
            </a:pPr>
            <a:r>
              <a:rPr lang="en-US" sz="3200" spc="300" dirty="0">
                <a:solidFill>
                  <a:srgbClr val="663300"/>
                </a:solidFill>
                <a:ea typeface="Georgia Belle" panose="02000603000000000000" pitchFamily="2" charset="0"/>
              </a:rPr>
              <a:t>Indicate how you will show the project was successful.</a:t>
            </a:r>
          </a:p>
          <a:p>
            <a:pPr marL="566928" indent="-457200" eaLnBrk="1" fontAlgn="auto" hangingPunct="1">
              <a:spcAft>
                <a:spcPct val="40000"/>
              </a:spcAft>
              <a:buClr>
                <a:srgbClr val="C00000"/>
              </a:buClr>
              <a:buSzPct val="90000"/>
              <a:buBlip>
                <a:blip r:embed="rId2"/>
              </a:buBlip>
              <a:defRPr/>
            </a:pPr>
            <a:r>
              <a:rPr lang="en-US" sz="3200" spc="300" dirty="0">
                <a:solidFill>
                  <a:srgbClr val="663300"/>
                </a:solidFill>
                <a:ea typeface="Georgia Belle" panose="02000603000000000000" pitchFamily="2" charset="0"/>
              </a:rPr>
              <a:t>Set criteria (Does not have to be test scores, can be testimonials, feedback from students, parents etc.)</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511"/>
          <a:stretch/>
        </p:blipFill>
        <p:spPr bwMode="auto">
          <a:xfrm>
            <a:off x="2971800" y="4889862"/>
            <a:ext cx="3200400" cy="152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Graphic 5">
            <a:extLst>
              <a:ext uri="{FF2B5EF4-FFF2-40B4-BE49-F238E27FC236}">
                <a16:creationId xmlns:a16="http://schemas.microsoft.com/office/drawing/2014/main" id="{EE7114E8-0BBE-44FE-BCB0-C72945A0A8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4572000" cy="666974"/>
          </a:xfrm>
          <a:prstGeom prst="rect">
            <a:avLst/>
          </a:prstGeom>
        </p:spPr>
      </p:pic>
      <p:pic>
        <p:nvPicPr>
          <p:cNvPr id="7" name="Graphic 6">
            <a:extLst>
              <a:ext uri="{FF2B5EF4-FFF2-40B4-BE49-F238E27FC236}">
                <a16:creationId xmlns:a16="http://schemas.microsoft.com/office/drawing/2014/main" id="{24289B2B-48CD-49B2-835B-4C8E3DD158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2000" y="-1700"/>
            <a:ext cx="4572000" cy="666974"/>
          </a:xfrm>
          <a:prstGeom prst="rect">
            <a:avLst/>
          </a:prstGeom>
        </p:spPr>
      </p:pic>
    </p:spTree>
    <p:extLst>
      <p:ext uri="{BB962C8B-B14F-4D97-AF65-F5344CB8AC3E}">
        <p14:creationId xmlns:p14="http://schemas.microsoft.com/office/powerpoint/2010/main" val="75744320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rgbClr val="FDDFFB"/>
            </a:gs>
            <a:gs pos="41000">
              <a:srgbClr val="7030A0"/>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76200" y="152400"/>
            <a:ext cx="880110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ppleberry" pitchFamily="2" charset="0"/>
                <a:ea typeface="+mn-ea"/>
                <a:cs typeface="+mn-cs"/>
              </a:rPr>
              <a:t>Hop, Skip &amp; a Jump – Painted Playground</a:t>
            </a:r>
          </a:p>
        </p:txBody>
      </p:sp>
      <p:sp>
        <p:nvSpPr>
          <p:cNvPr id="3" name="TextBox 2">
            <a:extLst>
              <a:ext uri="{FF2B5EF4-FFF2-40B4-BE49-F238E27FC236}">
                <a16:creationId xmlns:a16="http://schemas.microsoft.com/office/drawing/2014/main" id="{1ED73159-13D9-429D-95BA-DAB188EB67ED}"/>
              </a:ext>
            </a:extLst>
          </p:cNvPr>
          <p:cNvSpPr txBox="1"/>
          <p:nvPr/>
        </p:nvSpPr>
        <p:spPr>
          <a:xfrm>
            <a:off x="457200" y="1229618"/>
            <a:ext cx="4848225" cy="4154984"/>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mn-cs"/>
              </a:rPr>
              <a:t>Sensory Paths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mn-cs"/>
              </a:rPr>
              <a:t>Games to play with balls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mn-cs"/>
              </a:rPr>
              <a:t>Maps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mn-cs"/>
              </a:rPr>
              <a:t>Reading &amp; Colors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mn-cs"/>
              </a:rPr>
              <a:t>Words of Affirmation path</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mn-cs"/>
              </a:rPr>
              <a:t>She used a Google Survey to ask teachers questions about engagement and success of the grant.  </a:t>
            </a:r>
          </a:p>
        </p:txBody>
      </p:sp>
      <p:pic>
        <p:nvPicPr>
          <p:cNvPr id="7" name="Picture 6" descr="A group of people playing with a ball in a park&#10;&#10;Description automatically generated with low confidence">
            <a:extLst>
              <a:ext uri="{FF2B5EF4-FFF2-40B4-BE49-F238E27FC236}">
                <a16:creationId xmlns:a16="http://schemas.microsoft.com/office/drawing/2014/main" id="{A880A3CF-0792-40D3-9BD3-12712FE00C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4420" y="838200"/>
            <a:ext cx="3962400" cy="2782947"/>
          </a:xfrm>
          <a:prstGeom prst="rect">
            <a:avLst/>
          </a:prstGeom>
        </p:spPr>
      </p:pic>
      <p:pic>
        <p:nvPicPr>
          <p:cNvPr id="9" name="Picture 8" descr="A picture containing sky, grass, outdoor, child&#10;&#10;Description automatically generated">
            <a:extLst>
              <a:ext uri="{FF2B5EF4-FFF2-40B4-BE49-F238E27FC236}">
                <a16:creationId xmlns:a16="http://schemas.microsoft.com/office/drawing/2014/main" id="{E71BCB07-20E3-4D07-BD8F-E4FEC3AF1A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5424" y="3979068"/>
            <a:ext cx="3838575" cy="2878931"/>
          </a:xfrm>
          <a:prstGeom prst="rect">
            <a:avLst/>
          </a:prstGeom>
        </p:spPr>
      </p:pic>
    </p:spTree>
    <p:extLst>
      <p:ext uri="{BB962C8B-B14F-4D97-AF65-F5344CB8AC3E}">
        <p14:creationId xmlns:p14="http://schemas.microsoft.com/office/powerpoint/2010/main" val="3078983880"/>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467451"/>
            <a:ext cx="9144000" cy="1143000"/>
          </a:xfrm>
        </p:spPr>
        <p:txBody>
          <a:bodyPr>
            <a:noAutofit/>
          </a:bodyPr>
          <a:lstStyle/>
          <a:p>
            <a:pPr algn="ctr" eaLnBrk="1" fontAlgn="auto" hangingPunct="1">
              <a:spcAft>
                <a:spcPts val="0"/>
              </a:spcAft>
              <a:defRPr/>
            </a:pPr>
            <a:r>
              <a:rPr lang="en-US" sz="4000" dirty="0">
                <a:solidFill>
                  <a:srgbClr val="E76366"/>
                </a:solidFill>
                <a:latin typeface="appleberry" pitchFamily="2" charset="0"/>
              </a:rPr>
              <a:t>School &amp; Community  Involvement</a:t>
            </a:r>
          </a:p>
        </p:txBody>
      </p:sp>
      <p:sp>
        <p:nvSpPr>
          <p:cNvPr id="24579" name="Rectangle 3"/>
          <p:cNvSpPr>
            <a:spLocks noGrp="1" noChangeArrowheads="1"/>
          </p:cNvSpPr>
          <p:nvPr>
            <p:ph idx="1"/>
          </p:nvPr>
        </p:nvSpPr>
        <p:spPr>
          <a:xfrm>
            <a:off x="0" y="1447801"/>
            <a:ext cx="9144000" cy="5410200"/>
          </a:xfrm>
        </p:spPr>
        <p:txBody>
          <a:bodyPr>
            <a:normAutofit fontScale="92500"/>
          </a:bodyPr>
          <a:lstStyle/>
          <a:p>
            <a:pPr marL="109728" indent="0" algn="ctr" eaLnBrk="1" fontAlgn="auto" hangingPunct="1">
              <a:spcAft>
                <a:spcPct val="40000"/>
              </a:spcAft>
              <a:buClr>
                <a:srgbClr val="C00000"/>
              </a:buClr>
              <a:buSzPct val="90000"/>
              <a:buNone/>
              <a:defRPr/>
            </a:pPr>
            <a:r>
              <a:rPr lang="en-US" sz="2800" spc="300" dirty="0">
                <a:solidFill>
                  <a:srgbClr val="663300"/>
                </a:solidFill>
                <a:ea typeface="Georgia Belle" panose="02000603000000000000" pitchFamily="2" charset="0"/>
              </a:rPr>
              <a:t>Will the grant involve community members, other classes, teachers, campuses or partners?</a:t>
            </a:r>
          </a:p>
          <a:p>
            <a:pPr marL="109728" indent="0" eaLnBrk="1" fontAlgn="auto" hangingPunct="1">
              <a:spcAft>
                <a:spcPct val="40000"/>
              </a:spcAft>
              <a:buClr>
                <a:srgbClr val="C00000"/>
              </a:buClr>
              <a:buSzPct val="90000"/>
              <a:buNone/>
              <a:defRPr/>
            </a:pPr>
            <a:r>
              <a:rPr lang="en-US" sz="2800" b="1" spc="300" dirty="0">
                <a:solidFill>
                  <a:srgbClr val="663300"/>
                </a:solidFill>
                <a:latin typeface="Georgia Belle" panose="02000603000000000000" pitchFamily="2" charset="0"/>
                <a:ea typeface="Georgia Belle" panose="02000603000000000000" pitchFamily="2" charset="0"/>
              </a:rPr>
              <a:t>     </a:t>
            </a:r>
          </a:p>
          <a:p>
            <a:pPr marL="109728" indent="0" eaLnBrk="1" fontAlgn="auto" hangingPunct="1">
              <a:spcAft>
                <a:spcPct val="40000"/>
              </a:spcAft>
              <a:buClr>
                <a:srgbClr val="C00000"/>
              </a:buClr>
              <a:buSzPct val="90000"/>
              <a:buNone/>
              <a:defRPr/>
            </a:pPr>
            <a:endParaRPr lang="en-US" sz="2800" b="1" spc="300" dirty="0">
              <a:solidFill>
                <a:srgbClr val="663300"/>
              </a:solidFill>
              <a:latin typeface="Georgia Belle" panose="02000603000000000000" pitchFamily="2" charset="0"/>
              <a:ea typeface="Georgia Belle" panose="02000603000000000000" pitchFamily="2" charset="0"/>
            </a:endParaRPr>
          </a:p>
          <a:p>
            <a:pPr marL="109728" indent="0" eaLnBrk="1" fontAlgn="auto" hangingPunct="1">
              <a:spcAft>
                <a:spcPct val="40000"/>
              </a:spcAft>
              <a:buClr>
                <a:srgbClr val="C00000"/>
              </a:buClr>
              <a:buSzPct val="90000"/>
              <a:buNone/>
              <a:defRPr/>
            </a:pPr>
            <a:endParaRPr lang="en-US" sz="2800" b="1" spc="300" dirty="0">
              <a:solidFill>
                <a:srgbClr val="663300"/>
              </a:solidFill>
              <a:latin typeface="Georgia Belle" panose="02000603000000000000" pitchFamily="2" charset="0"/>
              <a:ea typeface="Georgia Belle" panose="02000603000000000000" pitchFamily="2" charset="0"/>
            </a:endParaRPr>
          </a:p>
          <a:p>
            <a:pPr marL="109728" indent="0" eaLnBrk="1" fontAlgn="auto" hangingPunct="1">
              <a:spcAft>
                <a:spcPct val="40000"/>
              </a:spcAft>
              <a:buClr>
                <a:srgbClr val="C00000"/>
              </a:buClr>
              <a:buSzPct val="90000"/>
              <a:buNone/>
              <a:defRPr/>
            </a:pPr>
            <a:r>
              <a:rPr lang="en-US" sz="2800" spc="300" dirty="0">
                <a:solidFill>
                  <a:srgbClr val="663300"/>
                </a:solidFill>
                <a:ea typeface="Georgia Belle" panose="02000603000000000000" pitchFamily="2" charset="0"/>
              </a:rPr>
              <a:t>    Examples:</a:t>
            </a:r>
          </a:p>
          <a:p>
            <a:pPr marL="2030412" indent="-457200">
              <a:spcAft>
                <a:spcPct val="40000"/>
              </a:spcAft>
              <a:buClr>
                <a:srgbClr val="C00000"/>
              </a:buClr>
              <a:buSzPct val="90000"/>
              <a:defRPr/>
            </a:pPr>
            <a:r>
              <a:rPr lang="en-US" sz="2800" spc="300" dirty="0">
                <a:solidFill>
                  <a:srgbClr val="663300"/>
                </a:solidFill>
                <a:ea typeface="Georgia Belle" panose="02000603000000000000" pitchFamily="2" charset="0"/>
              </a:rPr>
              <a:t>Multiple departments working together</a:t>
            </a:r>
          </a:p>
          <a:p>
            <a:pPr marL="2030412" indent="-457200">
              <a:spcAft>
                <a:spcPct val="40000"/>
              </a:spcAft>
              <a:buClr>
                <a:srgbClr val="C00000"/>
              </a:buClr>
              <a:buSzPct val="90000"/>
              <a:defRPr/>
            </a:pPr>
            <a:r>
              <a:rPr lang="en-US" sz="2800" spc="300" dirty="0">
                <a:solidFill>
                  <a:srgbClr val="663300"/>
                </a:solidFill>
                <a:ea typeface="Georgia Belle" panose="02000603000000000000" pitchFamily="2" charset="0"/>
              </a:rPr>
              <a:t>PTO matching funding</a:t>
            </a:r>
          </a:p>
          <a:p>
            <a:pPr marL="2030412" indent="-457200">
              <a:spcAft>
                <a:spcPct val="40000"/>
              </a:spcAft>
              <a:buClr>
                <a:srgbClr val="C00000"/>
              </a:buClr>
              <a:buSzPct val="90000"/>
              <a:defRPr/>
            </a:pPr>
            <a:r>
              <a:rPr lang="en-US" sz="2800" spc="300" dirty="0">
                <a:solidFill>
                  <a:srgbClr val="663300"/>
                </a:solidFill>
                <a:ea typeface="Georgia Belle" panose="02000603000000000000" pitchFamily="2" charset="0"/>
              </a:rPr>
              <a:t>Volunteers from the community</a:t>
            </a:r>
          </a:p>
        </p:txBody>
      </p:sp>
      <p:pic>
        <p:nvPicPr>
          <p:cNvPr id="6" name="Graphic 5">
            <a:extLst>
              <a:ext uri="{FF2B5EF4-FFF2-40B4-BE49-F238E27FC236}">
                <a16:creationId xmlns:a16="http://schemas.microsoft.com/office/drawing/2014/main" id="{178598C3-D9C5-4B32-9BE9-810CD40CF9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72000" cy="666974"/>
          </a:xfrm>
          <a:prstGeom prst="rect">
            <a:avLst/>
          </a:prstGeom>
        </p:spPr>
      </p:pic>
      <p:pic>
        <p:nvPicPr>
          <p:cNvPr id="7" name="Graphic 6">
            <a:extLst>
              <a:ext uri="{FF2B5EF4-FFF2-40B4-BE49-F238E27FC236}">
                <a16:creationId xmlns:a16="http://schemas.microsoft.com/office/drawing/2014/main" id="{29CE38AD-2445-439C-917E-3C549E71C5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700"/>
            <a:ext cx="4572000" cy="666974"/>
          </a:xfrm>
          <a:prstGeom prst="rect">
            <a:avLst/>
          </a:prstGeom>
        </p:spPr>
      </p:pic>
      <p:pic>
        <p:nvPicPr>
          <p:cNvPr id="4100" name="Picture 4" descr="Community Involvement | Chevron Phillips Chemical">
            <a:extLst>
              <a:ext uri="{FF2B5EF4-FFF2-40B4-BE49-F238E27FC236}">
                <a16:creationId xmlns:a16="http://schemas.microsoft.com/office/drawing/2014/main" id="{12334D86-2472-4525-863B-B66A1E072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362200"/>
            <a:ext cx="4114800" cy="230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13507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0070"/>
          <a:stretch/>
        </p:blipFill>
        <p:spPr>
          <a:xfrm>
            <a:off x="1752600" y="3200400"/>
            <a:ext cx="5715000" cy="3426311"/>
          </a:xfrm>
          <a:prstGeom prst="rect">
            <a:avLst/>
          </a:prstGeom>
        </p:spPr>
      </p:pic>
      <p:sp>
        <p:nvSpPr>
          <p:cNvPr id="3" name="Title 2"/>
          <p:cNvSpPr>
            <a:spLocks noGrp="1"/>
          </p:cNvSpPr>
          <p:nvPr>
            <p:ph type="title"/>
          </p:nvPr>
        </p:nvSpPr>
        <p:spPr>
          <a:xfrm>
            <a:off x="381000" y="762001"/>
            <a:ext cx="8113713" cy="1828799"/>
          </a:xfrm>
        </p:spPr>
        <p:txBody>
          <a:bodyPr anchor="t">
            <a:noAutofit/>
          </a:bodyPr>
          <a:lstStyle/>
          <a:p>
            <a:r>
              <a:rPr lang="en-US" sz="4800" b="1" dirty="0">
                <a:solidFill>
                  <a:srgbClr val="E76366"/>
                </a:solidFill>
                <a:latin typeface="orange juice" panose="02000000000000000000" pitchFamily="2" charset="0"/>
                <a:ea typeface="CCRideorDieTil9" panose="02000603000000000000" pitchFamily="2" charset="0"/>
              </a:rPr>
              <a:t>Remember   back   to   when   </a:t>
            </a:r>
            <a:br>
              <a:rPr lang="en-US" sz="4800" b="1" dirty="0">
                <a:solidFill>
                  <a:srgbClr val="E76366"/>
                </a:solidFill>
                <a:latin typeface="orange juice" panose="02000000000000000000" pitchFamily="2" charset="0"/>
                <a:ea typeface="CCRideorDieTil9" panose="02000603000000000000" pitchFamily="2" charset="0"/>
              </a:rPr>
            </a:br>
            <a:r>
              <a:rPr lang="en-US" sz="4800" b="1" dirty="0">
                <a:solidFill>
                  <a:srgbClr val="E76366"/>
                </a:solidFill>
                <a:latin typeface="orange juice" panose="02000000000000000000" pitchFamily="2" charset="0"/>
                <a:ea typeface="CCRideorDieTil9" panose="02000603000000000000" pitchFamily="2" charset="0"/>
              </a:rPr>
              <a:t>you   were   a   kid…</a:t>
            </a:r>
          </a:p>
        </p:txBody>
      </p:sp>
      <p:sp>
        <p:nvSpPr>
          <p:cNvPr id="6" name="Text Placeholder 5">
            <a:extLst>
              <a:ext uri="{FF2B5EF4-FFF2-40B4-BE49-F238E27FC236}">
                <a16:creationId xmlns:a16="http://schemas.microsoft.com/office/drawing/2014/main" id="{2C8014CC-666B-4414-B24D-E72C5FF3E845}"/>
              </a:ext>
            </a:extLst>
          </p:cNvPr>
          <p:cNvSpPr>
            <a:spLocks noGrp="1"/>
          </p:cNvSpPr>
          <p:nvPr>
            <p:ph type="body" idx="1"/>
          </p:nvPr>
        </p:nvSpPr>
        <p:spPr>
          <a:xfrm>
            <a:off x="762000" y="2450306"/>
            <a:ext cx="7886700" cy="1500187"/>
          </a:xfrm>
        </p:spPr>
        <p:txBody>
          <a:bodyPr>
            <a:normAutofit/>
          </a:bodyPr>
          <a:lstStyle/>
          <a:p>
            <a:r>
              <a:rPr lang="en-US" sz="3000" dirty="0">
                <a:solidFill>
                  <a:srgbClr val="663300"/>
                </a:solidFill>
                <a:latin typeface="Gill Sans MT Condensed" panose="020B0506020104020203" pitchFamily="34" charset="0"/>
                <a:ea typeface="Georgia Belle" panose="02000603000000000000" pitchFamily="2" charset="0"/>
              </a:rPr>
              <a:t>How did you learn?  Visually?  Orally?  Through projects?</a:t>
            </a:r>
          </a:p>
          <a:p>
            <a:r>
              <a:rPr lang="en-US" sz="3000" dirty="0">
                <a:solidFill>
                  <a:srgbClr val="663300"/>
                </a:solidFill>
                <a:latin typeface="Gill Sans MT Condensed" panose="020B0506020104020203" pitchFamily="34" charset="0"/>
                <a:ea typeface="Georgia Belle" panose="02000603000000000000" pitchFamily="2" charset="0"/>
              </a:rPr>
              <a:t>Hands-on activities?  Technology? </a:t>
            </a:r>
          </a:p>
          <a:p>
            <a:endParaRPr lang="en-US" sz="3000" dirty="0">
              <a:solidFill>
                <a:srgbClr val="663300"/>
              </a:solidFill>
              <a:latin typeface="Georgia Belle" panose="02000603000000000000" pitchFamily="2" charset="0"/>
              <a:ea typeface="Georgia Belle" panose="02000603000000000000" pitchFamily="2" charset="0"/>
            </a:endParaRPr>
          </a:p>
        </p:txBody>
      </p:sp>
      <p:pic>
        <p:nvPicPr>
          <p:cNvPr id="7" name="Graphic 6">
            <a:extLst>
              <a:ext uri="{FF2B5EF4-FFF2-40B4-BE49-F238E27FC236}">
                <a16:creationId xmlns:a16="http://schemas.microsoft.com/office/drawing/2014/main" id="{5243FFC7-89D1-4017-99D7-3A6292926F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4572000" cy="666974"/>
          </a:xfrm>
          <a:prstGeom prst="rect">
            <a:avLst/>
          </a:prstGeom>
        </p:spPr>
      </p:pic>
      <p:pic>
        <p:nvPicPr>
          <p:cNvPr id="8" name="Graphic 7">
            <a:extLst>
              <a:ext uri="{FF2B5EF4-FFF2-40B4-BE49-F238E27FC236}">
                <a16:creationId xmlns:a16="http://schemas.microsoft.com/office/drawing/2014/main" id="{0E73E5F2-EC08-4B6C-8A3F-DDE489632D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0" y="-1700"/>
            <a:ext cx="4572000" cy="666974"/>
          </a:xfrm>
          <a:prstGeom prst="rect">
            <a:avLst/>
          </a:prstGeom>
        </p:spPr>
      </p:pic>
    </p:spTree>
    <p:extLst>
      <p:ext uri="{BB962C8B-B14F-4D97-AF65-F5344CB8AC3E}">
        <p14:creationId xmlns:p14="http://schemas.microsoft.com/office/powerpoint/2010/main" val="1653735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963825"/>
            <a:ext cx="8534400" cy="1143000"/>
          </a:xfrm>
        </p:spPr>
        <p:txBody>
          <a:bodyPr>
            <a:noAutofit/>
          </a:bodyPr>
          <a:lstStyle/>
          <a:p>
            <a:pPr eaLnBrk="1" fontAlgn="auto" hangingPunct="1">
              <a:spcAft>
                <a:spcPts val="0"/>
              </a:spcAft>
              <a:defRPr/>
            </a:pPr>
            <a:r>
              <a:rPr lang="en-US" sz="4800" dirty="0">
                <a:solidFill>
                  <a:srgbClr val="E76366"/>
                </a:solidFill>
                <a:latin typeface="appleberry" pitchFamily="2" charset="0"/>
              </a:rPr>
              <a:t>Supporting Information</a:t>
            </a:r>
          </a:p>
        </p:txBody>
      </p:sp>
      <p:sp>
        <p:nvSpPr>
          <p:cNvPr id="24579" name="Rectangle 3"/>
          <p:cNvSpPr>
            <a:spLocks noGrp="1" noChangeArrowheads="1"/>
          </p:cNvSpPr>
          <p:nvPr>
            <p:ph idx="1"/>
          </p:nvPr>
        </p:nvSpPr>
        <p:spPr>
          <a:xfrm>
            <a:off x="-76200" y="1944378"/>
            <a:ext cx="8229600" cy="4525963"/>
          </a:xfrm>
        </p:spPr>
        <p:txBody>
          <a:bodyPr>
            <a:normAutofit/>
          </a:bodyPr>
          <a:lstStyle/>
          <a:p>
            <a:pPr marL="2030412" indent="-457200">
              <a:spcAft>
                <a:spcPct val="40000"/>
              </a:spcAft>
              <a:buClr>
                <a:srgbClr val="C00000"/>
              </a:buClr>
              <a:buSzPct val="90000"/>
              <a:defRPr/>
            </a:pPr>
            <a:r>
              <a:rPr lang="en-US" sz="3200" spc="300" dirty="0">
                <a:solidFill>
                  <a:srgbClr val="663300"/>
                </a:solidFill>
                <a:ea typeface="Georgia Belle" panose="02000603000000000000" pitchFamily="2" charset="0"/>
              </a:rPr>
              <a:t>Link to a video or picture</a:t>
            </a:r>
          </a:p>
          <a:p>
            <a:pPr marL="2030412" indent="-457200">
              <a:spcAft>
                <a:spcPct val="40000"/>
              </a:spcAft>
              <a:buClr>
                <a:srgbClr val="C00000"/>
              </a:buClr>
              <a:buSzPct val="90000"/>
              <a:defRPr/>
            </a:pPr>
            <a:r>
              <a:rPr lang="en-US" sz="3200" spc="300" dirty="0">
                <a:solidFill>
                  <a:srgbClr val="663300"/>
                </a:solidFill>
                <a:ea typeface="Georgia Belle" panose="02000603000000000000" pitchFamily="2" charset="0"/>
              </a:rPr>
              <a:t>Research that backs your grant</a:t>
            </a:r>
          </a:p>
          <a:p>
            <a:pPr marL="2030412" indent="-457200">
              <a:spcAft>
                <a:spcPct val="40000"/>
              </a:spcAft>
              <a:buClr>
                <a:srgbClr val="C00000"/>
              </a:buClr>
              <a:buSzPct val="90000"/>
              <a:defRPr/>
            </a:pPr>
            <a:r>
              <a:rPr lang="en-US" sz="3200" spc="300" dirty="0">
                <a:solidFill>
                  <a:srgbClr val="663300"/>
                </a:solidFill>
                <a:ea typeface="Georgia Belle" panose="02000603000000000000" pitchFamily="2" charset="0"/>
              </a:rPr>
              <a:t>Justification for resources</a:t>
            </a:r>
            <a:endParaRPr lang="en-US" sz="2800" spc="300" dirty="0">
              <a:solidFill>
                <a:srgbClr val="663300"/>
              </a:solidFill>
              <a:ea typeface="Georgia Belle" panose="02000603000000000000" pitchFamily="2" charset="0"/>
            </a:endParaRPr>
          </a:p>
        </p:txBody>
      </p:sp>
      <p:pic>
        <p:nvPicPr>
          <p:cNvPr id="6" name="Graphic 5">
            <a:extLst>
              <a:ext uri="{FF2B5EF4-FFF2-40B4-BE49-F238E27FC236}">
                <a16:creationId xmlns:a16="http://schemas.microsoft.com/office/drawing/2014/main" id="{178598C3-D9C5-4B32-9BE9-810CD40CF9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72000" cy="666974"/>
          </a:xfrm>
          <a:prstGeom prst="rect">
            <a:avLst/>
          </a:prstGeom>
        </p:spPr>
      </p:pic>
      <p:pic>
        <p:nvPicPr>
          <p:cNvPr id="7" name="Graphic 6">
            <a:extLst>
              <a:ext uri="{FF2B5EF4-FFF2-40B4-BE49-F238E27FC236}">
                <a16:creationId xmlns:a16="http://schemas.microsoft.com/office/drawing/2014/main" id="{29CE38AD-2445-439C-917E-3C549E71C5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700"/>
            <a:ext cx="4572000" cy="666974"/>
          </a:xfrm>
          <a:prstGeom prst="rect">
            <a:avLst/>
          </a:prstGeom>
        </p:spPr>
      </p:pic>
      <p:pic>
        <p:nvPicPr>
          <p:cNvPr id="3" name="Picture 2">
            <a:extLst>
              <a:ext uri="{FF2B5EF4-FFF2-40B4-BE49-F238E27FC236}">
                <a16:creationId xmlns:a16="http://schemas.microsoft.com/office/drawing/2014/main" id="{7541A4A0-00DF-41D1-AEF7-07EBF50A9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5086">
            <a:off x="990600" y="4573941"/>
            <a:ext cx="2609850" cy="1752600"/>
          </a:xfrm>
          <a:prstGeom prst="rect">
            <a:avLst/>
          </a:prstGeom>
        </p:spPr>
      </p:pic>
      <p:pic>
        <p:nvPicPr>
          <p:cNvPr id="5" name="Picture 4">
            <a:extLst>
              <a:ext uri="{FF2B5EF4-FFF2-40B4-BE49-F238E27FC236}">
                <a16:creationId xmlns:a16="http://schemas.microsoft.com/office/drawing/2014/main" id="{D0C8F25A-0AF7-421C-A4BE-87C39100B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1708" y="4393891"/>
            <a:ext cx="2200275" cy="2076450"/>
          </a:xfrm>
          <a:prstGeom prst="rect">
            <a:avLst/>
          </a:prstGeom>
        </p:spPr>
      </p:pic>
    </p:spTree>
    <p:extLst>
      <p:ext uri="{BB962C8B-B14F-4D97-AF65-F5344CB8AC3E}">
        <p14:creationId xmlns:p14="http://schemas.microsoft.com/office/powerpoint/2010/main" val="238564856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fontAlgn="auto" hangingPunct="1">
              <a:spcAft>
                <a:spcPts val="0"/>
              </a:spcAft>
              <a:defRPr/>
            </a:pPr>
            <a:r>
              <a:rPr lang="en-US" sz="4800" dirty="0">
                <a:solidFill>
                  <a:srgbClr val="E76366"/>
                </a:solidFill>
                <a:latin typeface="appleberry" pitchFamily="2" charset="0"/>
              </a:rPr>
              <a:t>Budget  Sheet</a:t>
            </a:r>
          </a:p>
        </p:txBody>
      </p:sp>
      <p:sp>
        <p:nvSpPr>
          <p:cNvPr id="26627" name="Rectangle 3"/>
          <p:cNvSpPr>
            <a:spLocks noGrp="1" noChangeArrowheads="1"/>
          </p:cNvSpPr>
          <p:nvPr>
            <p:ph idx="1"/>
          </p:nvPr>
        </p:nvSpPr>
        <p:spPr>
          <a:xfrm>
            <a:off x="76200" y="1371599"/>
            <a:ext cx="8991599" cy="5316583"/>
          </a:xfrm>
        </p:spPr>
        <p:txBody>
          <a:bodyPr>
            <a:normAutofit lnSpcReduction="10000"/>
          </a:bodyPr>
          <a:lstStyle/>
          <a:p>
            <a:pPr marL="566928" indent="-457200" eaLnBrk="1" fontAlgn="auto" hangingPunct="1">
              <a:spcAft>
                <a:spcPct val="40000"/>
              </a:spcAft>
              <a:buClr>
                <a:srgbClr val="663300"/>
              </a:buClr>
              <a:buFont typeface="+mj-lt"/>
              <a:buAutoNum type="arabicPeriod"/>
              <a:defRPr/>
            </a:pPr>
            <a:r>
              <a:rPr lang="en-US" sz="2400" spc="300" dirty="0">
                <a:solidFill>
                  <a:srgbClr val="663300"/>
                </a:solidFill>
                <a:ea typeface="Georgia Belle" panose="02000603000000000000" pitchFamily="2" charset="0"/>
              </a:rPr>
              <a:t>Develop a clear, realistic budget.</a:t>
            </a:r>
          </a:p>
          <a:p>
            <a:pPr marL="566928" indent="-457200" eaLnBrk="1" fontAlgn="auto" hangingPunct="1">
              <a:spcAft>
                <a:spcPct val="40000"/>
              </a:spcAft>
              <a:buClr>
                <a:srgbClr val="663300"/>
              </a:buClr>
              <a:buFont typeface="+mj-lt"/>
              <a:buAutoNum type="arabicPeriod"/>
              <a:defRPr/>
            </a:pPr>
            <a:r>
              <a:rPr lang="en-US" sz="2400" spc="300" dirty="0">
                <a:solidFill>
                  <a:srgbClr val="663300"/>
                </a:solidFill>
                <a:ea typeface="Georgia Belle" panose="02000603000000000000" pitchFamily="2" charset="0"/>
              </a:rPr>
              <a:t>Get quote using Eduphoria.</a:t>
            </a:r>
          </a:p>
          <a:p>
            <a:pPr marL="566928" indent="-457200" eaLnBrk="1" fontAlgn="auto" hangingPunct="1">
              <a:spcAft>
                <a:spcPct val="40000"/>
              </a:spcAft>
              <a:buClr>
                <a:srgbClr val="663300"/>
              </a:buClr>
              <a:buFont typeface="+mj-lt"/>
              <a:buAutoNum type="arabicPeriod"/>
              <a:defRPr/>
            </a:pPr>
            <a:r>
              <a:rPr lang="en-US" sz="2400" spc="300" dirty="0">
                <a:solidFill>
                  <a:srgbClr val="663300"/>
                </a:solidFill>
                <a:ea typeface="Georgia Belle" panose="02000603000000000000" pitchFamily="2" charset="0"/>
              </a:rPr>
              <a:t>Provide details of what is being purchased.</a:t>
            </a:r>
          </a:p>
          <a:p>
            <a:pPr marL="566928" indent="-457200">
              <a:spcAft>
                <a:spcPct val="40000"/>
              </a:spcAft>
              <a:buClr>
                <a:srgbClr val="663300"/>
              </a:buClr>
              <a:buFont typeface="+mj-lt"/>
              <a:buAutoNum type="arabicPeriod"/>
              <a:defRPr/>
            </a:pPr>
            <a:r>
              <a:rPr lang="en-US" sz="2400" spc="300" dirty="0">
                <a:solidFill>
                  <a:srgbClr val="663300"/>
                </a:solidFill>
                <a:ea typeface="Georgia Belle" panose="02000603000000000000" pitchFamily="2" charset="0"/>
              </a:rPr>
              <a:t>MUST USE APPROVED VENDORS </a:t>
            </a:r>
          </a:p>
          <a:p>
            <a:pPr marL="109728" indent="0">
              <a:spcAft>
                <a:spcPct val="40000"/>
              </a:spcAft>
              <a:buClr>
                <a:srgbClr val="663300"/>
              </a:buClr>
              <a:buNone/>
              <a:defRPr/>
            </a:pPr>
            <a:r>
              <a:rPr lang="en-US" sz="2400" spc="300" dirty="0">
                <a:solidFill>
                  <a:srgbClr val="663300"/>
                </a:solidFill>
                <a:ea typeface="Georgia Belle" panose="02000603000000000000" pitchFamily="2" charset="0"/>
              </a:rPr>
              <a:t>	(</a:t>
            </a:r>
            <a:r>
              <a:rPr lang="en-US" sz="2400" spc="300" dirty="0">
                <a:solidFill>
                  <a:srgbClr val="663300"/>
                </a:solidFill>
                <a:ea typeface="Georgia Belle" panose="02000603000000000000" pitchFamily="2" charset="0"/>
                <a:hlinkClick r:id="rId2"/>
              </a:rPr>
              <a:t>CSISD Approved Vendors</a:t>
            </a:r>
            <a:r>
              <a:rPr lang="en-US" sz="2400" spc="300" dirty="0">
                <a:solidFill>
                  <a:srgbClr val="663300"/>
                </a:solidFill>
                <a:ea typeface="Georgia Belle" panose="02000603000000000000" pitchFamily="2" charset="0"/>
              </a:rPr>
              <a:t>)</a:t>
            </a:r>
          </a:p>
          <a:p>
            <a:pPr marL="566928" indent="-457200" eaLnBrk="1" fontAlgn="auto" hangingPunct="1">
              <a:spcAft>
                <a:spcPct val="40000"/>
              </a:spcAft>
              <a:buClr>
                <a:srgbClr val="663300"/>
              </a:buClr>
              <a:buFont typeface="+mj-lt"/>
              <a:buAutoNum type="arabicPeriod" startAt="5"/>
              <a:defRPr/>
            </a:pPr>
            <a:r>
              <a:rPr lang="en-US" sz="2400" spc="300" dirty="0">
                <a:solidFill>
                  <a:srgbClr val="663300"/>
                </a:solidFill>
                <a:ea typeface="Georgia Belle" panose="02000603000000000000" pitchFamily="2" charset="0"/>
              </a:rPr>
              <a:t>Don’t forget to include shipping if applicable.</a:t>
            </a:r>
          </a:p>
          <a:p>
            <a:pPr marL="566928" indent="-457200" eaLnBrk="1" fontAlgn="auto" hangingPunct="1">
              <a:lnSpc>
                <a:spcPts val="3200"/>
              </a:lnSpc>
              <a:spcAft>
                <a:spcPct val="40000"/>
              </a:spcAft>
              <a:buClr>
                <a:srgbClr val="663300"/>
              </a:buClr>
              <a:buFont typeface="+mj-lt"/>
              <a:buAutoNum type="arabicPeriod" startAt="5"/>
              <a:defRPr/>
            </a:pPr>
            <a:r>
              <a:rPr lang="en-US" sz="2400" spc="300" dirty="0">
                <a:solidFill>
                  <a:srgbClr val="663300"/>
                </a:solidFill>
                <a:ea typeface="Georgia Belle" panose="02000603000000000000" pitchFamily="2" charset="0"/>
              </a:rPr>
              <a:t>Keep in mind the student to budget ratio.  If you are requesting $5,000, how many students will be served?</a:t>
            </a:r>
          </a:p>
          <a:p>
            <a:pPr marL="566928" indent="-457200" eaLnBrk="1" fontAlgn="auto" hangingPunct="1">
              <a:spcAft>
                <a:spcPct val="40000"/>
              </a:spcAft>
              <a:buClr>
                <a:srgbClr val="663300"/>
              </a:buClr>
              <a:buFont typeface="+mj-lt"/>
              <a:buAutoNum type="arabicPeriod" startAt="5"/>
              <a:defRPr/>
            </a:pPr>
            <a:r>
              <a:rPr lang="en-US" sz="2400" spc="300" dirty="0">
                <a:solidFill>
                  <a:srgbClr val="663300"/>
                </a:solidFill>
                <a:ea typeface="Georgia Belle" panose="02000603000000000000" pitchFamily="2" charset="0"/>
              </a:rPr>
              <a:t>Partially funded grants can occur.</a:t>
            </a:r>
          </a:p>
          <a:p>
            <a:pPr marL="365760" indent="-256032" eaLnBrk="1" fontAlgn="auto" hangingPunct="1">
              <a:spcAft>
                <a:spcPct val="40000"/>
              </a:spcAft>
              <a:buFont typeface="Courier New" pitchFamily="49" charset="0"/>
              <a:buChar char="o"/>
              <a:defRPr/>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5575" y="812512"/>
            <a:ext cx="2286000" cy="1600200"/>
          </a:xfrm>
          <a:prstGeom prst="rect">
            <a:avLst/>
          </a:prstGeom>
        </p:spPr>
      </p:pic>
      <p:pic>
        <p:nvPicPr>
          <p:cNvPr id="8" name="Graphic 7">
            <a:extLst>
              <a:ext uri="{FF2B5EF4-FFF2-40B4-BE49-F238E27FC236}">
                <a16:creationId xmlns:a16="http://schemas.microsoft.com/office/drawing/2014/main" id="{28DA5339-252E-4BCE-832A-E2E96DFF16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4572000" cy="666974"/>
          </a:xfrm>
          <a:prstGeom prst="rect">
            <a:avLst/>
          </a:prstGeom>
        </p:spPr>
      </p:pic>
      <p:pic>
        <p:nvPicPr>
          <p:cNvPr id="9" name="Graphic 8">
            <a:extLst>
              <a:ext uri="{FF2B5EF4-FFF2-40B4-BE49-F238E27FC236}">
                <a16:creationId xmlns:a16="http://schemas.microsoft.com/office/drawing/2014/main" id="{62F4C866-08E8-46E6-84A3-6FC837F72D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2000" y="-1700"/>
            <a:ext cx="4572000" cy="666974"/>
          </a:xfrm>
          <a:prstGeom prst="rect">
            <a:avLst/>
          </a:prstGeom>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fontAlgn="auto" hangingPunct="1">
              <a:spcAft>
                <a:spcPts val="0"/>
              </a:spcAft>
              <a:defRPr/>
            </a:pPr>
            <a:r>
              <a:rPr lang="en-US" sz="4800" dirty="0">
                <a:solidFill>
                  <a:srgbClr val="E76366"/>
                </a:solidFill>
                <a:latin typeface="appleberry" pitchFamily="2" charset="0"/>
              </a:rPr>
              <a:t>Technology Approval</a:t>
            </a:r>
          </a:p>
        </p:txBody>
      </p:sp>
      <p:sp>
        <p:nvSpPr>
          <p:cNvPr id="27650" name="Rectangle 3"/>
          <p:cNvSpPr>
            <a:spLocks noGrp="1" noChangeArrowheads="1"/>
          </p:cNvSpPr>
          <p:nvPr>
            <p:ph idx="1"/>
          </p:nvPr>
        </p:nvSpPr>
        <p:spPr>
          <a:xfrm>
            <a:off x="560524" y="1391438"/>
            <a:ext cx="8226425" cy="1697843"/>
          </a:xfrm>
        </p:spPr>
        <p:txBody>
          <a:bodyPr>
            <a:normAutofit fontScale="40000" lnSpcReduction="20000"/>
          </a:bodyPr>
          <a:lstStyle/>
          <a:p>
            <a:pPr marL="400050" indent="-400050" eaLnBrk="1" hangingPunct="1">
              <a:lnSpc>
                <a:spcPct val="110000"/>
              </a:lnSpc>
              <a:spcBef>
                <a:spcPct val="0"/>
              </a:spcBef>
              <a:buClr>
                <a:schemeClr val="accent2">
                  <a:lumMod val="50000"/>
                </a:schemeClr>
              </a:buClr>
              <a:buFont typeface="+mj-lt"/>
              <a:buAutoNum type="arabicPeriod"/>
            </a:pPr>
            <a:r>
              <a:rPr lang="en-US" altLang="en-US" sz="6000" spc="300" dirty="0">
                <a:solidFill>
                  <a:srgbClr val="663300"/>
                </a:solidFill>
                <a:ea typeface="Georgia Belle" panose="02000603000000000000" pitchFamily="2" charset="0"/>
              </a:rPr>
              <a:t>Must have technology approval if your grant contains technology (i.e. iPads, computers or software)</a:t>
            </a:r>
          </a:p>
          <a:p>
            <a:pPr marL="400050" indent="-400050" eaLnBrk="1" hangingPunct="1">
              <a:lnSpc>
                <a:spcPct val="110000"/>
              </a:lnSpc>
              <a:spcBef>
                <a:spcPct val="0"/>
              </a:spcBef>
              <a:buClr>
                <a:schemeClr val="accent2">
                  <a:lumMod val="50000"/>
                </a:schemeClr>
              </a:buClr>
              <a:buFont typeface="+mj-lt"/>
              <a:buAutoNum type="arabicPeriod"/>
            </a:pPr>
            <a:endParaRPr lang="en-US" altLang="en-US" sz="4000" spc="300" dirty="0">
              <a:solidFill>
                <a:srgbClr val="663300"/>
              </a:solidFill>
              <a:ea typeface="Georgia Belle" panose="02000603000000000000" pitchFamily="2" charset="0"/>
            </a:endParaRPr>
          </a:p>
          <a:p>
            <a:pPr marL="400050" indent="-400050" eaLnBrk="1" hangingPunct="1">
              <a:lnSpc>
                <a:spcPct val="110000"/>
              </a:lnSpc>
              <a:spcBef>
                <a:spcPct val="0"/>
              </a:spcBef>
              <a:buClr>
                <a:schemeClr val="accent2">
                  <a:lumMod val="50000"/>
                </a:schemeClr>
              </a:buClr>
              <a:buFont typeface="+mj-lt"/>
              <a:buAutoNum type="arabicPeriod"/>
            </a:pPr>
            <a:r>
              <a:rPr lang="en-US" altLang="en-US" sz="6000" spc="300" dirty="0">
                <a:solidFill>
                  <a:srgbClr val="663300"/>
                </a:solidFill>
                <a:ea typeface="Georgia Belle" panose="02000603000000000000" pitchFamily="2" charset="0"/>
              </a:rPr>
              <a:t>Submit quote using Eduphoria.</a:t>
            </a:r>
            <a:endParaRPr lang="en-US" altLang="en-US" sz="2400" b="1" dirty="0">
              <a:solidFill>
                <a:srgbClr val="663300"/>
              </a:solidFill>
              <a:latin typeface="Georgia Belle" panose="02000603000000000000" pitchFamily="2" charset="0"/>
              <a:ea typeface="Georgia Belle" panose="02000603000000000000" pitchFamily="2" charset="0"/>
            </a:endParaRPr>
          </a:p>
          <a:p>
            <a:pPr marL="109538" indent="0" eaLnBrk="1" hangingPunct="1">
              <a:spcAft>
                <a:spcPct val="40000"/>
              </a:spcAft>
              <a:buClr>
                <a:schemeClr val="tx1"/>
              </a:buClr>
              <a:buFont typeface="Wingdings 3" pitchFamily="18" charset="2"/>
              <a:buNone/>
            </a:pPr>
            <a:endParaRPr lang="en-US" altLang="en-US" sz="2400" dirty="0">
              <a:solidFill>
                <a:srgbClr val="663300"/>
              </a:solidFill>
              <a:latin typeface="Georgia Belle" panose="02000603000000000000" pitchFamily="2" charset="0"/>
              <a:ea typeface="Georgia Belle" panose="02000603000000000000" pitchFamily="2" charset="0"/>
            </a:endParaRPr>
          </a:p>
        </p:txBody>
      </p:sp>
      <p:sp>
        <p:nvSpPr>
          <p:cNvPr id="4" name="TextBox 3"/>
          <p:cNvSpPr txBox="1"/>
          <p:nvPr/>
        </p:nvSpPr>
        <p:spPr>
          <a:xfrm>
            <a:off x="3962400" y="3089281"/>
            <a:ext cx="5059680" cy="3539430"/>
          </a:xfrm>
          <a:prstGeom prst="rect">
            <a:avLst/>
          </a:prstGeom>
          <a:noFill/>
        </p:spPr>
        <p:txBody>
          <a:bodyPr wrap="square" rtlCol="0">
            <a:spAutoFit/>
          </a:bodyPr>
          <a:lstStyle/>
          <a:p>
            <a:pPr marL="566738" marR="0" lvl="0" indent="-457200" algn="l" defTabSz="914400" rtl="0" eaLnBrk="1" fontAlgn="base" latinLnBrk="0" hangingPunct="1">
              <a:lnSpc>
                <a:spcPct val="100000"/>
              </a:lnSpc>
              <a:spcBef>
                <a:spcPct val="0"/>
              </a:spcBef>
              <a:spcAft>
                <a:spcPct val="40000"/>
              </a:spcAft>
              <a:buClr>
                <a:schemeClr val="accent2">
                  <a:lumMod val="50000"/>
                </a:schemeClr>
              </a:buClr>
              <a:buSzTx/>
              <a:buFontTx/>
              <a:buAutoNum type="arabicPeriod" startAt="3"/>
              <a:tabLst/>
              <a:defRPr/>
            </a:pPr>
            <a:r>
              <a:rPr kumimoji="0" lang="en-US" altLang="en-US" sz="2400" i="0" u="none" strike="noStrike" kern="1200" cap="none" spc="300" normalizeH="0" baseline="0" noProof="0" dirty="0">
                <a:ln>
                  <a:noFill/>
                </a:ln>
                <a:solidFill>
                  <a:srgbClr val="663300"/>
                </a:solidFill>
                <a:effectLst/>
                <a:uLnTx/>
                <a:uFillTx/>
                <a:ea typeface="Georgia Belle" panose="02000603000000000000" pitchFamily="2" charset="0"/>
                <a:cs typeface="+mn-cs"/>
              </a:rPr>
              <a:t>Once you have quote – submit technology approval form to David Hutchison, Director of </a:t>
            </a:r>
            <a:r>
              <a:rPr lang="en-US" altLang="en-US" sz="2400" spc="300" dirty="0">
                <a:solidFill>
                  <a:srgbClr val="663300"/>
                </a:solidFill>
                <a:ea typeface="Georgia Belle" panose="02000603000000000000" pitchFamily="2" charset="0"/>
              </a:rPr>
              <a:t>T</a:t>
            </a:r>
            <a:r>
              <a:rPr kumimoji="0" lang="en-US" altLang="en-US" sz="2400" i="0" u="none" strike="noStrike" kern="1200" cap="none" spc="300" normalizeH="0" baseline="0" noProof="0" dirty="0" err="1">
                <a:ln>
                  <a:noFill/>
                </a:ln>
                <a:solidFill>
                  <a:srgbClr val="663300"/>
                </a:solidFill>
                <a:effectLst/>
                <a:uLnTx/>
                <a:uFillTx/>
                <a:ea typeface="Georgia Belle" panose="02000603000000000000" pitchFamily="2" charset="0"/>
                <a:cs typeface="+mn-cs"/>
              </a:rPr>
              <a:t>echnology</a:t>
            </a:r>
            <a:r>
              <a:rPr kumimoji="0" lang="en-US" altLang="en-US" sz="2400" i="0" u="none" strike="noStrike" kern="1200" cap="none" spc="300" normalizeH="0" baseline="0" noProof="0" dirty="0">
                <a:ln>
                  <a:noFill/>
                </a:ln>
                <a:solidFill>
                  <a:srgbClr val="663300"/>
                </a:solidFill>
                <a:effectLst/>
                <a:uLnTx/>
                <a:uFillTx/>
                <a:ea typeface="Georgia Belle" panose="02000603000000000000" pitchFamily="2" charset="0"/>
                <a:cs typeface="+mn-cs"/>
              </a:rPr>
              <a:t>, by Friday, Sept. 24</a:t>
            </a:r>
            <a:r>
              <a:rPr kumimoji="0" lang="en-US" altLang="en-US" sz="2400" i="0" u="none" strike="noStrike" kern="1200" cap="none" spc="300" normalizeH="0" baseline="30000" noProof="0" dirty="0">
                <a:ln>
                  <a:noFill/>
                </a:ln>
                <a:solidFill>
                  <a:srgbClr val="663300"/>
                </a:solidFill>
                <a:effectLst/>
                <a:uLnTx/>
                <a:uFillTx/>
                <a:ea typeface="Georgia Belle" panose="02000603000000000000" pitchFamily="2" charset="0"/>
                <a:cs typeface="+mn-cs"/>
              </a:rPr>
              <a:t>th</a:t>
            </a:r>
            <a:r>
              <a:rPr kumimoji="0" lang="en-US" altLang="en-US" sz="2400" i="0" u="none" strike="noStrike" kern="1200" cap="none" spc="300" normalizeH="0" baseline="0" noProof="0" dirty="0">
                <a:ln>
                  <a:noFill/>
                </a:ln>
                <a:solidFill>
                  <a:srgbClr val="663300"/>
                </a:solidFill>
                <a:effectLst/>
                <a:uLnTx/>
                <a:uFillTx/>
                <a:ea typeface="Georgia Belle" panose="02000603000000000000" pitchFamily="2" charset="0"/>
                <a:cs typeface="+mn-cs"/>
              </a:rPr>
              <a:t>.</a:t>
            </a:r>
          </a:p>
          <a:p>
            <a:pPr marL="566738" marR="0" lvl="0" indent="-457200" algn="l" defTabSz="914400" rtl="0" eaLnBrk="1" fontAlgn="base" latinLnBrk="0" hangingPunct="1">
              <a:lnSpc>
                <a:spcPct val="100000"/>
              </a:lnSpc>
              <a:spcBef>
                <a:spcPct val="0"/>
              </a:spcBef>
              <a:spcAft>
                <a:spcPct val="40000"/>
              </a:spcAft>
              <a:buClr>
                <a:prstClr val="black"/>
              </a:buClr>
              <a:buSzTx/>
              <a:buFontTx/>
              <a:buAutoNum type="arabicPeriod" startAt="3"/>
              <a:tabLst/>
              <a:defRPr/>
            </a:pPr>
            <a:endParaRPr kumimoji="0" lang="en-US" altLang="en-US" sz="1600" i="0" u="none" strike="noStrike" kern="1200" cap="none" spc="300" normalizeH="0" baseline="0" noProof="0" dirty="0">
              <a:ln>
                <a:noFill/>
              </a:ln>
              <a:solidFill>
                <a:srgbClr val="663300"/>
              </a:solidFill>
              <a:effectLst/>
              <a:uLnTx/>
              <a:uFillTx/>
              <a:ea typeface="Georgia Belle" panose="02000603000000000000" pitchFamily="2" charset="0"/>
              <a:cs typeface="+mn-cs"/>
            </a:endParaRPr>
          </a:p>
          <a:p>
            <a:pPr marL="109538" marR="0" lvl="0" indent="0" algn="l" defTabSz="914400" rtl="0" eaLnBrk="1" fontAlgn="base" latinLnBrk="0" hangingPunct="1">
              <a:lnSpc>
                <a:spcPct val="100000"/>
              </a:lnSpc>
              <a:spcBef>
                <a:spcPct val="0"/>
              </a:spcBef>
              <a:spcAft>
                <a:spcPct val="40000"/>
              </a:spcAft>
              <a:buClr>
                <a:prstClr val="black"/>
              </a:buClr>
              <a:buSzTx/>
              <a:buFont typeface="Wingdings 3" pitchFamily="18" charset="2"/>
              <a:buNone/>
              <a:tabLst/>
              <a:defRPr/>
            </a:pPr>
            <a:r>
              <a:rPr kumimoji="0" lang="en-US" altLang="en-US" sz="2400" i="0" u="none" strike="noStrike" kern="1200" cap="none" spc="300" normalizeH="0" baseline="0" noProof="0" dirty="0">
                <a:ln>
                  <a:noFill/>
                </a:ln>
                <a:solidFill>
                  <a:srgbClr val="663300"/>
                </a:solidFill>
                <a:effectLst/>
                <a:uLnTx/>
                <a:uFillTx/>
                <a:ea typeface="Georgia Belle" panose="02000603000000000000" pitchFamily="2" charset="0"/>
                <a:cs typeface="+mn-cs"/>
              </a:rPr>
              <a:t>4.  Please give them at least </a:t>
            </a:r>
            <a:r>
              <a:rPr kumimoji="0" lang="en-US" altLang="en-US" sz="2400" i="0" u="none" strike="noStrike" kern="1200" cap="none" spc="300" normalizeH="0" baseline="0" noProof="0" dirty="0">
                <a:ln>
                  <a:noFill/>
                </a:ln>
                <a:solidFill>
                  <a:srgbClr val="FF0000"/>
                </a:solidFill>
                <a:effectLst/>
                <a:uLnTx/>
                <a:uFillTx/>
                <a:ea typeface="Georgia Belle" panose="02000603000000000000" pitchFamily="2" charset="0"/>
                <a:cs typeface="+mn-cs"/>
              </a:rPr>
              <a:t>one week </a:t>
            </a:r>
            <a:r>
              <a:rPr kumimoji="0" lang="en-US" altLang="en-US" sz="2400" i="0" u="none" strike="noStrike" kern="1200" cap="none" spc="300" normalizeH="0" baseline="0" noProof="0" dirty="0">
                <a:ln>
                  <a:noFill/>
                </a:ln>
                <a:solidFill>
                  <a:srgbClr val="663300"/>
                </a:solidFill>
                <a:effectLst/>
                <a:uLnTx/>
                <a:uFillTx/>
                <a:ea typeface="Georgia Belle" panose="02000603000000000000" pitchFamily="2" charset="0"/>
                <a:cs typeface="+mn-cs"/>
              </a:rPr>
              <a:t>turn around.</a:t>
            </a:r>
            <a:endParaRPr kumimoji="0" lang="en-US" sz="1800" b="0" i="0" u="none" strike="noStrike" kern="1200" cap="none" spc="0" normalizeH="0" baseline="0" noProof="0" dirty="0">
              <a:ln>
                <a:noFill/>
              </a:ln>
              <a:solidFill>
                <a:srgbClr val="663300"/>
              </a:solidFill>
              <a:effectLst/>
              <a:uLnTx/>
              <a:uFillTx/>
              <a:latin typeface="Georgia Belle" panose="02000603000000000000" pitchFamily="2" charset="0"/>
              <a:ea typeface="Georgia Belle" panose="02000603000000000000" pitchFamily="2" charset="0"/>
              <a:cs typeface="+mn-cs"/>
            </a:endParaRPr>
          </a:p>
        </p:txBody>
      </p:sp>
      <p:pic>
        <p:nvPicPr>
          <p:cNvPr id="7" name="Graphic 6">
            <a:extLst>
              <a:ext uri="{FF2B5EF4-FFF2-40B4-BE49-F238E27FC236}">
                <a16:creationId xmlns:a16="http://schemas.microsoft.com/office/drawing/2014/main" id="{B25EC749-8198-48FE-A67D-8F92865A3E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72000" cy="666974"/>
          </a:xfrm>
          <a:prstGeom prst="rect">
            <a:avLst/>
          </a:prstGeom>
        </p:spPr>
      </p:pic>
      <p:pic>
        <p:nvPicPr>
          <p:cNvPr id="9" name="Graphic 8">
            <a:extLst>
              <a:ext uri="{FF2B5EF4-FFF2-40B4-BE49-F238E27FC236}">
                <a16:creationId xmlns:a16="http://schemas.microsoft.com/office/drawing/2014/main" id="{B1891041-2C9F-4E21-95D6-CB54E57701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700"/>
            <a:ext cx="4572000" cy="666974"/>
          </a:xfrm>
          <a:prstGeom prst="rect">
            <a:avLst/>
          </a:prstGeom>
        </p:spPr>
      </p:pic>
      <p:pic>
        <p:nvPicPr>
          <p:cNvPr id="3" name="Picture 2">
            <a:extLst>
              <a:ext uri="{FF2B5EF4-FFF2-40B4-BE49-F238E27FC236}">
                <a16:creationId xmlns:a16="http://schemas.microsoft.com/office/drawing/2014/main" id="{FD865E13-7B15-4527-B039-1CC22F603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654" y="3612547"/>
            <a:ext cx="3465746" cy="2667000"/>
          </a:xfrm>
          <a:prstGeom prst="rect">
            <a:avLst/>
          </a:prstGeom>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tbenden\AppData\Local\Microsoft\Windows\Temporary Internet Files\Content.IE5\90F936UM\51VWW1JQhtL[1].jpg"/>
          <p:cNvPicPr>
            <a:picLocks noChangeAspect="1" noChangeArrowheads="1"/>
          </p:cNvPicPr>
          <p:nvPr/>
        </p:nvPicPr>
        <p:blipFill rotWithShape="1">
          <a:blip r:embed="rId2">
            <a:extLst>
              <a:ext uri="{28A0092B-C50C-407E-A947-70E740481C1C}">
                <a14:useLocalDpi xmlns:a14="http://schemas.microsoft.com/office/drawing/2010/main" val="0"/>
              </a:ext>
            </a:extLst>
          </a:blip>
          <a:srcRect t="15264" b="20106"/>
          <a:stretch/>
        </p:blipFill>
        <p:spPr bwMode="auto">
          <a:xfrm>
            <a:off x="6086587" y="523375"/>
            <a:ext cx="2866913" cy="1938130"/>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title"/>
          </p:nvPr>
        </p:nvSpPr>
        <p:spPr/>
        <p:txBody>
          <a:bodyPr>
            <a:normAutofit/>
          </a:bodyPr>
          <a:lstStyle/>
          <a:p>
            <a:pPr eaLnBrk="1" fontAlgn="auto" hangingPunct="1">
              <a:spcAft>
                <a:spcPts val="0"/>
              </a:spcAft>
              <a:defRPr/>
            </a:pPr>
            <a:r>
              <a:rPr lang="en-US" sz="4800" dirty="0">
                <a:solidFill>
                  <a:srgbClr val="E76366"/>
                </a:solidFill>
                <a:latin typeface="appleberry" pitchFamily="2" charset="0"/>
              </a:rPr>
              <a:t>Facilities Approval</a:t>
            </a:r>
          </a:p>
        </p:txBody>
      </p:sp>
      <p:sp>
        <p:nvSpPr>
          <p:cNvPr id="27650" name="Rectangle 3"/>
          <p:cNvSpPr>
            <a:spLocks noGrp="1" noChangeArrowheads="1"/>
          </p:cNvSpPr>
          <p:nvPr>
            <p:ph idx="1"/>
          </p:nvPr>
        </p:nvSpPr>
        <p:spPr>
          <a:xfrm>
            <a:off x="190500" y="1611719"/>
            <a:ext cx="8845986" cy="5029200"/>
          </a:xfrm>
        </p:spPr>
        <p:txBody>
          <a:bodyPr>
            <a:normAutofit/>
          </a:bodyPr>
          <a:lstStyle/>
          <a:p>
            <a:pPr marL="566738" indent="-457200" eaLnBrk="1" hangingPunct="1">
              <a:lnSpc>
                <a:spcPct val="110000"/>
              </a:lnSpc>
              <a:spcBef>
                <a:spcPct val="0"/>
              </a:spcBef>
              <a:buClr>
                <a:schemeClr val="accent2">
                  <a:lumMod val="50000"/>
                </a:schemeClr>
              </a:buClr>
              <a:buFont typeface="+mj-lt"/>
              <a:buAutoNum type="arabicPeriod"/>
            </a:pPr>
            <a:r>
              <a:rPr lang="en-US" altLang="en-US" sz="2400" spc="300" dirty="0">
                <a:solidFill>
                  <a:srgbClr val="663300"/>
                </a:solidFill>
                <a:ea typeface="Georgia Belle" panose="02000603000000000000" pitchFamily="2" charset="0"/>
              </a:rPr>
              <a:t>Must have facilities approval                              if your grant pertains to anything                                to do with facilities</a:t>
            </a:r>
          </a:p>
          <a:p>
            <a:pPr marL="452438" lvl="1" indent="0">
              <a:lnSpc>
                <a:spcPct val="110000"/>
              </a:lnSpc>
              <a:spcBef>
                <a:spcPct val="0"/>
              </a:spcBef>
              <a:buClr>
                <a:schemeClr val="accent2">
                  <a:lumMod val="50000"/>
                </a:schemeClr>
              </a:buClr>
              <a:buNone/>
            </a:pPr>
            <a:r>
              <a:rPr lang="en-US" altLang="en-US" sz="2100" spc="300" dirty="0">
                <a:solidFill>
                  <a:srgbClr val="663300"/>
                </a:solidFill>
                <a:ea typeface="Georgia Belle" panose="02000603000000000000" pitchFamily="2" charset="0"/>
              </a:rPr>
              <a:t>(i.e. gardens, outdoor classrooms)</a:t>
            </a:r>
          </a:p>
          <a:p>
            <a:pPr marL="566738" indent="-457200" eaLnBrk="1" hangingPunct="1">
              <a:lnSpc>
                <a:spcPct val="110000"/>
              </a:lnSpc>
              <a:spcBef>
                <a:spcPct val="0"/>
              </a:spcBef>
              <a:buClr>
                <a:schemeClr val="tx1"/>
              </a:buClr>
              <a:buFont typeface="+mj-lt"/>
              <a:buAutoNum type="arabicPeriod"/>
            </a:pPr>
            <a:endParaRPr lang="en-US" altLang="en-US" sz="1700" spc="300" dirty="0">
              <a:solidFill>
                <a:srgbClr val="663300"/>
              </a:solidFill>
              <a:ea typeface="Georgia Belle" panose="02000603000000000000" pitchFamily="2" charset="0"/>
            </a:endParaRPr>
          </a:p>
          <a:p>
            <a:pPr marL="566738" indent="-457200" eaLnBrk="1" hangingPunct="1">
              <a:spcBef>
                <a:spcPct val="0"/>
              </a:spcBef>
              <a:buClr>
                <a:schemeClr val="accent2">
                  <a:lumMod val="50000"/>
                </a:schemeClr>
              </a:buClr>
              <a:buFont typeface="+mj-lt"/>
              <a:buAutoNum type="arabicPeriod"/>
            </a:pPr>
            <a:r>
              <a:rPr lang="en-US" altLang="en-US" sz="2400" spc="300" dirty="0">
                <a:solidFill>
                  <a:srgbClr val="663300"/>
                </a:solidFill>
                <a:ea typeface="Georgia Belle" panose="02000603000000000000" pitchFamily="2" charset="0"/>
              </a:rPr>
              <a:t>Submit to Rene Ramirez: rramirez@csisd.org by Sept.24</a:t>
            </a:r>
            <a:r>
              <a:rPr lang="en-US" altLang="en-US" sz="2400" spc="300" baseline="30000" dirty="0">
                <a:solidFill>
                  <a:srgbClr val="663300"/>
                </a:solidFill>
                <a:ea typeface="Georgia Belle" panose="02000603000000000000" pitchFamily="2" charset="0"/>
              </a:rPr>
              <a:t>th</a:t>
            </a:r>
            <a:r>
              <a:rPr lang="en-US" altLang="en-US" sz="2400" spc="300" dirty="0">
                <a:solidFill>
                  <a:srgbClr val="663300"/>
                </a:solidFill>
                <a:ea typeface="Georgia Belle" panose="02000603000000000000" pitchFamily="2" charset="0"/>
              </a:rPr>
              <a:t>.</a:t>
            </a:r>
          </a:p>
          <a:p>
            <a:pPr marL="566738" indent="-457200" eaLnBrk="1" hangingPunct="1">
              <a:spcBef>
                <a:spcPct val="0"/>
              </a:spcBef>
              <a:spcAft>
                <a:spcPct val="40000"/>
              </a:spcAft>
              <a:buClr>
                <a:schemeClr val="tx1"/>
              </a:buClr>
              <a:buFont typeface="+mj-lt"/>
              <a:buAutoNum type="arabicPeriod"/>
            </a:pPr>
            <a:endParaRPr lang="en-US" altLang="en-US" sz="1700" spc="300" dirty="0">
              <a:solidFill>
                <a:srgbClr val="663300"/>
              </a:solidFill>
              <a:ea typeface="Georgia Belle" panose="02000603000000000000" pitchFamily="2" charset="0"/>
            </a:endParaRPr>
          </a:p>
          <a:p>
            <a:pPr marL="566738" indent="-457200" eaLnBrk="1" hangingPunct="1">
              <a:spcBef>
                <a:spcPct val="0"/>
              </a:spcBef>
              <a:spcAft>
                <a:spcPct val="40000"/>
              </a:spcAft>
              <a:buClr>
                <a:schemeClr val="accent2">
                  <a:lumMod val="50000"/>
                </a:schemeClr>
              </a:buClr>
              <a:buFont typeface="+mj-lt"/>
              <a:buAutoNum type="arabicPeriod"/>
            </a:pPr>
            <a:r>
              <a:rPr lang="en-US" altLang="en-US" sz="2400" spc="300" dirty="0">
                <a:solidFill>
                  <a:srgbClr val="663300"/>
                </a:solidFill>
                <a:ea typeface="Georgia Belle" panose="02000603000000000000" pitchFamily="2" charset="0"/>
              </a:rPr>
              <a:t>He will return it to you digitally with signature.</a:t>
            </a:r>
          </a:p>
          <a:p>
            <a:pPr marL="566738" indent="-457200" eaLnBrk="1" hangingPunct="1">
              <a:spcBef>
                <a:spcPct val="0"/>
              </a:spcBef>
              <a:spcAft>
                <a:spcPct val="40000"/>
              </a:spcAft>
              <a:buClr>
                <a:schemeClr val="accent2">
                  <a:lumMod val="50000"/>
                </a:schemeClr>
              </a:buClr>
              <a:buFont typeface="+mj-lt"/>
              <a:buAutoNum type="arabicPeriod"/>
            </a:pPr>
            <a:endParaRPr lang="en-US" altLang="en-US" sz="1600" spc="300" dirty="0">
              <a:solidFill>
                <a:srgbClr val="663300"/>
              </a:solidFill>
              <a:ea typeface="Georgia Belle" panose="02000603000000000000" pitchFamily="2" charset="0"/>
            </a:endParaRPr>
          </a:p>
          <a:p>
            <a:pPr marL="566738" indent="-457200" eaLnBrk="1" hangingPunct="1">
              <a:spcBef>
                <a:spcPct val="0"/>
              </a:spcBef>
              <a:spcAft>
                <a:spcPct val="40000"/>
              </a:spcAft>
              <a:buClr>
                <a:schemeClr val="accent2">
                  <a:lumMod val="50000"/>
                </a:schemeClr>
              </a:buClr>
              <a:buFont typeface="+mj-lt"/>
              <a:buAutoNum type="arabicPeriod"/>
            </a:pPr>
            <a:r>
              <a:rPr lang="en-US" altLang="en-US" sz="2400" spc="300" dirty="0">
                <a:solidFill>
                  <a:srgbClr val="663300"/>
                </a:solidFill>
                <a:ea typeface="Georgia Belle" panose="02000603000000000000" pitchFamily="2" charset="0"/>
              </a:rPr>
              <a:t>Please give them at least one week turn around.</a:t>
            </a:r>
          </a:p>
          <a:p>
            <a:pPr marL="566738" indent="-457200" eaLnBrk="1" hangingPunct="1">
              <a:spcBef>
                <a:spcPct val="0"/>
              </a:spcBef>
              <a:spcAft>
                <a:spcPct val="40000"/>
              </a:spcAft>
              <a:buClr>
                <a:schemeClr val="accent2">
                  <a:lumMod val="50000"/>
                </a:schemeClr>
              </a:buClr>
              <a:buFont typeface="+mj-lt"/>
              <a:buAutoNum type="arabicPeriod"/>
            </a:pPr>
            <a:endParaRPr lang="en-US" altLang="en-US" sz="1600" spc="300" dirty="0">
              <a:solidFill>
                <a:srgbClr val="663300"/>
              </a:solidFill>
              <a:ea typeface="Georgia Belle" panose="02000603000000000000" pitchFamily="2" charset="0"/>
            </a:endParaRPr>
          </a:p>
          <a:p>
            <a:pPr marL="566738" indent="-457200" eaLnBrk="1" hangingPunct="1">
              <a:spcBef>
                <a:spcPct val="0"/>
              </a:spcBef>
              <a:spcAft>
                <a:spcPct val="40000"/>
              </a:spcAft>
              <a:buClr>
                <a:schemeClr val="accent2">
                  <a:lumMod val="50000"/>
                </a:schemeClr>
              </a:buClr>
              <a:buFont typeface="+mj-lt"/>
              <a:buAutoNum type="arabicPeriod"/>
            </a:pPr>
            <a:r>
              <a:rPr lang="en-US" altLang="en-US" sz="2400" spc="300" dirty="0">
                <a:solidFill>
                  <a:srgbClr val="663300"/>
                </a:solidFill>
                <a:ea typeface="Georgia Belle" panose="02000603000000000000" pitchFamily="2" charset="0"/>
              </a:rPr>
              <a:t>Upload it to your application online.</a:t>
            </a:r>
            <a:endParaRPr lang="en-US" altLang="en-US" sz="2400" dirty="0"/>
          </a:p>
        </p:txBody>
      </p:sp>
      <p:pic>
        <p:nvPicPr>
          <p:cNvPr id="7" name="Graphic 6">
            <a:extLst>
              <a:ext uri="{FF2B5EF4-FFF2-40B4-BE49-F238E27FC236}">
                <a16:creationId xmlns:a16="http://schemas.microsoft.com/office/drawing/2014/main" id="{4DF7D9ED-7480-4079-8236-7593B89C2F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4572000" cy="666974"/>
          </a:xfrm>
          <a:prstGeom prst="rect">
            <a:avLst/>
          </a:prstGeom>
        </p:spPr>
      </p:pic>
      <p:pic>
        <p:nvPicPr>
          <p:cNvPr id="8" name="Graphic 7">
            <a:extLst>
              <a:ext uri="{FF2B5EF4-FFF2-40B4-BE49-F238E27FC236}">
                <a16:creationId xmlns:a16="http://schemas.microsoft.com/office/drawing/2014/main" id="{E583F43E-5A84-4090-AE9E-CE96E69C8A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0" y="-1700"/>
            <a:ext cx="4572000" cy="666974"/>
          </a:xfrm>
          <a:prstGeom prst="rect">
            <a:avLst/>
          </a:prstGeom>
        </p:spPr>
      </p:pic>
    </p:spTree>
    <p:extLst>
      <p:ext uri="{BB962C8B-B14F-4D97-AF65-F5344CB8AC3E}">
        <p14:creationId xmlns:p14="http://schemas.microsoft.com/office/powerpoint/2010/main" val="387390399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685800"/>
            <a:ext cx="8229600" cy="1143000"/>
          </a:xfrm>
        </p:spPr>
        <p:txBody>
          <a:bodyPr>
            <a:normAutofit fontScale="90000"/>
          </a:bodyPr>
          <a:lstStyle/>
          <a:p>
            <a:pPr eaLnBrk="1" fontAlgn="auto" hangingPunct="1">
              <a:spcAft>
                <a:spcPts val="0"/>
              </a:spcAft>
              <a:defRPr/>
            </a:pPr>
            <a:r>
              <a:rPr lang="en-US" sz="4800" dirty="0">
                <a:solidFill>
                  <a:srgbClr val="E76366"/>
                </a:solidFill>
                <a:latin typeface="appleberry" pitchFamily="2" charset="0"/>
              </a:rPr>
              <a:t>Criteria Sheet ...</a:t>
            </a:r>
            <a:br>
              <a:rPr lang="en-US" sz="4800" dirty="0">
                <a:solidFill>
                  <a:srgbClr val="E76366"/>
                </a:solidFill>
                <a:latin typeface="appleberry" pitchFamily="2" charset="0"/>
              </a:rPr>
            </a:br>
            <a:r>
              <a:rPr lang="en-US" sz="4800" dirty="0">
                <a:solidFill>
                  <a:srgbClr val="E76366"/>
                </a:solidFill>
                <a:latin typeface="appleberry" pitchFamily="2" charset="0"/>
              </a:rPr>
              <a:t>	What you’re graded on!</a:t>
            </a:r>
          </a:p>
        </p:txBody>
      </p:sp>
      <p:sp>
        <p:nvSpPr>
          <p:cNvPr id="26627" name="Rectangle 3"/>
          <p:cNvSpPr>
            <a:spLocks noGrp="1" noChangeArrowheads="1"/>
          </p:cNvSpPr>
          <p:nvPr>
            <p:ph idx="1"/>
          </p:nvPr>
        </p:nvSpPr>
        <p:spPr>
          <a:xfrm>
            <a:off x="609600" y="2019300"/>
            <a:ext cx="8226425" cy="4495800"/>
          </a:xfrm>
        </p:spPr>
        <p:txBody>
          <a:bodyPr>
            <a:normAutofit/>
          </a:bodyPr>
          <a:lstStyle/>
          <a:p>
            <a:pPr marL="566928" indent="-457200" eaLnBrk="1" fontAlgn="auto" hangingPunct="1">
              <a:lnSpc>
                <a:spcPct val="150000"/>
              </a:lnSpc>
              <a:spcBef>
                <a:spcPts val="0"/>
              </a:spcBef>
              <a:spcAft>
                <a:spcPts val="0"/>
              </a:spcAft>
              <a:buClr>
                <a:srgbClr val="663300"/>
              </a:buClr>
              <a:buFont typeface="+mj-lt"/>
              <a:buAutoNum type="arabicPeriod"/>
              <a:defRPr/>
            </a:pPr>
            <a:r>
              <a:rPr lang="en-US" sz="2400" spc="300" dirty="0">
                <a:solidFill>
                  <a:srgbClr val="663300"/>
                </a:solidFill>
                <a:ea typeface="Georgia Belle" panose="02000603000000000000" pitchFamily="2" charset="0"/>
              </a:rPr>
              <a:t>Program Design &amp; Innovation</a:t>
            </a:r>
          </a:p>
          <a:p>
            <a:pPr marL="566928" indent="-457200" eaLnBrk="1" fontAlgn="auto" hangingPunct="1">
              <a:lnSpc>
                <a:spcPct val="150000"/>
              </a:lnSpc>
              <a:spcBef>
                <a:spcPts val="0"/>
              </a:spcBef>
              <a:spcAft>
                <a:spcPts val="0"/>
              </a:spcAft>
              <a:buClr>
                <a:srgbClr val="663300"/>
              </a:buClr>
              <a:buFont typeface="+mj-lt"/>
              <a:buAutoNum type="arabicPeriod"/>
              <a:defRPr/>
            </a:pPr>
            <a:endParaRPr lang="en-US" sz="2400" spc="300" dirty="0">
              <a:solidFill>
                <a:srgbClr val="663300"/>
              </a:solidFill>
              <a:ea typeface="Georgia Belle" panose="02000603000000000000" pitchFamily="2" charset="0"/>
            </a:endParaRPr>
          </a:p>
          <a:p>
            <a:pPr marL="566928" indent="-457200" eaLnBrk="1" fontAlgn="auto" hangingPunct="1">
              <a:lnSpc>
                <a:spcPct val="100000"/>
              </a:lnSpc>
              <a:spcBef>
                <a:spcPts val="0"/>
              </a:spcBef>
              <a:spcAft>
                <a:spcPts val="0"/>
              </a:spcAft>
              <a:buClr>
                <a:srgbClr val="663300"/>
              </a:buClr>
              <a:buFont typeface="+mj-lt"/>
              <a:buAutoNum type="arabicPeriod"/>
              <a:defRPr/>
            </a:pPr>
            <a:r>
              <a:rPr lang="en-US" sz="2400" spc="300" dirty="0">
                <a:solidFill>
                  <a:srgbClr val="663300"/>
                </a:solidFill>
                <a:ea typeface="Georgia Belle" panose="02000603000000000000" pitchFamily="2" charset="0"/>
              </a:rPr>
              <a:t>How many students are impacted and can it be used from year to year?</a:t>
            </a:r>
          </a:p>
          <a:p>
            <a:pPr marL="566928" indent="-457200" eaLnBrk="1" fontAlgn="auto" hangingPunct="1">
              <a:lnSpc>
                <a:spcPct val="100000"/>
              </a:lnSpc>
              <a:spcBef>
                <a:spcPts val="0"/>
              </a:spcBef>
              <a:spcAft>
                <a:spcPts val="0"/>
              </a:spcAft>
              <a:buClr>
                <a:srgbClr val="663300"/>
              </a:buClr>
              <a:buFont typeface="+mj-lt"/>
              <a:buAutoNum type="arabicPeriod"/>
              <a:defRPr/>
            </a:pPr>
            <a:endParaRPr lang="en-US" sz="2400" spc="300" dirty="0">
              <a:solidFill>
                <a:srgbClr val="663300"/>
              </a:solidFill>
              <a:ea typeface="Georgia Belle" panose="02000603000000000000" pitchFamily="2" charset="0"/>
            </a:endParaRPr>
          </a:p>
          <a:p>
            <a:pPr marL="566928" indent="-457200" eaLnBrk="1" fontAlgn="auto" hangingPunct="1">
              <a:lnSpc>
                <a:spcPct val="100000"/>
              </a:lnSpc>
              <a:spcBef>
                <a:spcPts val="0"/>
              </a:spcBef>
              <a:spcAft>
                <a:spcPts val="0"/>
              </a:spcAft>
              <a:buClr>
                <a:srgbClr val="663300"/>
              </a:buClr>
              <a:buFont typeface="+mj-lt"/>
              <a:buAutoNum type="arabicPeriod"/>
              <a:defRPr/>
            </a:pPr>
            <a:r>
              <a:rPr lang="en-US" sz="2400" spc="300" dirty="0">
                <a:solidFill>
                  <a:srgbClr val="663300"/>
                </a:solidFill>
                <a:ea typeface="Georgia Belle" panose="02000603000000000000" pitchFamily="2" charset="0"/>
              </a:rPr>
              <a:t>Is the need compelling?</a:t>
            </a:r>
          </a:p>
          <a:p>
            <a:pPr marL="566928" indent="-457200" eaLnBrk="1" fontAlgn="auto" hangingPunct="1">
              <a:lnSpc>
                <a:spcPct val="100000"/>
              </a:lnSpc>
              <a:spcBef>
                <a:spcPts val="0"/>
              </a:spcBef>
              <a:spcAft>
                <a:spcPts val="0"/>
              </a:spcAft>
              <a:buClr>
                <a:srgbClr val="663300"/>
              </a:buClr>
              <a:buFont typeface="+mj-lt"/>
              <a:buAutoNum type="arabicPeriod"/>
              <a:defRPr/>
            </a:pPr>
            <a:endParaRPr lang="en-US" sz="2400" spc="300" dirty="0">
              <a:solidFill>
                <a:srgbClr val="663300"/>
              </a:solidFill>
              <a:ea typeface="Georgia Belle" panose="02000603000000000000" pitchFamily="2" charset="0"/>
            </a:endParaRPr>
          </a:p>
          <a:p>
            <a:pPr marL="566928" indent="-457200" eaLnBrk="1" fontAlgn="auto" hangingPunct="1">
              <a:lnSpc>
                <a:spcPct val="150000"/>
              </a:lnSpc>
              <a:spcBef>
                <a:spcPts val="0"/>
              </a:spcBef>
              <a:spcAft>
                <a:spcPct val="40000"/>
              </a:spcAft>
              <a:buClr>
                <a:srgbClr val="663300"/>
              </a:buClr>
              <a:buFont typeface="+mj-lt"/>
              <a:buAutoNum type="arabicPeriod"/>
              <a:defRPr/>
            </a:pPr>
            <a:r>
              <a:rPr lang="en-US" sz="2400" spc="300" dirty="0">
                <a:solidFill>
                  <a:srgbClr val="663300"/>
                </a:solidFill>
                <a:ea typeface="Georgia Belle" panose="02000603000000000000" pitchFamily="2" charset="0"/>
              </a:rPr>
              <a:t>Budget – Is it reasonable? 					Has it been padded?</a:t>
            </a:r>
          </a:p>
          <a:p>
            <a:pPr marL="109728" indent="0" eaLnBrk="1" fontAlgn="auto" hangingPunct="1">
              <a:spcAft>
                <a:spcPct val="40000"/>
              </a:spcAft>
              <a:buClr>
                <a:schemeClr val="tx1"/>
              </a:buClr>
              <a:buFont typeface="Wingdings 3" pitchFamily="18" charset="2"/>
              <a:buNone/>
              <a:defRPr/>
            </a:pPr>
            <a:endParaRPr lang="en-US" sz="2400" dirty="0"/>
          </a:p>
        </p:txBody>
      </p:sp>
      <p:pic>
        <p:nvPicPr>
          <p:cNvPr id="7" name="Graphic 6">
            <a:extLst>
              <a:ext uri="{FF2B5EF4-FFF2-40B4-BE49-F238E27FC236}">
                <a16:creationId xmlns:a16="http://schemas.microsoft.com/office/drawing/2014/main" id="{F64A38CB-7A53-4AA9-8693-6FE71E1738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72000" cy="666974"/>
          </a:xfrm>
          <a:prstGeom prst="rect">
            <a:avLst/>
          </a:prstGeom>
        </p:spPr>
      </p:pic>
      <p:pic>
        <p:nvPicPr>
          <p:cNvPr id="8" name="Graphic 7">
            <a:extLst>
              <a:ext uri="{FF2B5EF4-FFF2-40B4-BE49-F238E27FC236}">
                <a16:creationId xmlns:a16="http://schemas.microsoft.com/office/drawing/2014/main" id="{1E477A1B-3AF5-4D93-BEB6-25031F3888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700"/>
            <a:ext cx="4572000" cy="666974"/>
          </a:xfrm>
          <a:prstGeom prst="rect">
            <a:avLst/>
          </a:prstGeom>
        </p:spPr>
      </p:pic>
      <p:pic>
        <p:nvPicPr>
          <p:cNvPr id="5122" name="Picture 2" descr="MedAccelerator Selection Criteria">
            <a:extLst>
              <a:ext uri="{FF2B5EF4-FFF2-40B4-BE49-F238E27FC236}">
                <a16:creationId xmlns:a16="http://schemas.microsoft.com/office/drawing/2014/main" id="{BC5DC1E6-6AEF-4E90-B1BB-D999842518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267200"/>
            <a:ext cx="3312763"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pPr eaLnBrk="1" fontAlgn="auto" hangingPunct="1">
              <a:spcAft>
                <a:spcPts val="0"/>
              </a:spcAft>
              <a:defRPr/>
            </a:pPr>
            <a:r>
              <a:rPr lang="en-US" b="1" dirty="0">
                <a:solidFill>
                  <a:srgbClr val="E76366"/>
                </a:solidFill>
                <a:latin typeface="appleberry" pitchFamily="2" charset="0"/>
              </a:rPr>
              <a:t>Selection Process</a:t>
            </a:r>
          </a:p>
        </p:txBody>
      </p:sp>
      <p:sp>
        <p:nvSpPr>
          <p:cNvPr id="16386" name="Content Placeholder 1"/>
          <p:cNvSpPr>
            <a:spLocks noGrp="1"/>
          </p:cNvSpPr>
          <p:nvPr>
            <p:ph idx="1"/>
          </p:nvPr>
        </p:nvSpPr>
        <p:spPr>
          <a:xfrm>
            <a:off x="228600" y="1219200"/>
            <a:ext cx="8610600" cy="5105400"/>
          </a:xfrm>
        </p:spPr>
        <p:txBody>
          <a:bodyPr>
            <a:normAutofit fontScale="77500" lnSpcReduction="20000"/>
          </a:bodyPr>
          <a:lstStyle/>
          <a:p>
            <a:pPr marL="661988" indent="-342900" eaLnBrk="1" hangingPunct="1">
              <a:lnSpc>
                <a:spcPct val="140000"/>
              </a:lnSpc>
              <a:spcBef>
                <a:spcPts val="0"/>
              </a:spcBef>
              <a:spcAft>
                <a:spcPts val="0"/>
              </a:spcAft>
              <a:buClr>
                <a:srgbClr val="C00000"/>
              </a:buClr>
              <a:buSzPct val="100000"/>
              <a:defRPr/>
            </a:pPr>
            <a:r>
              <a:rPr lang="en-US" sz="2600" spc="300" dirty="0">
                <a:solidFill>
                  <a:srgbClr val="663300"/>
                </a:solidFill>
                <a:latin typeface="Georgia Belle" panose="02000603000000000000" pitchFamily="2" charset="0"/>
                <a:ea typeface="Georgia Belle" panose="02000603000000000000" pitchFamily="2" charset="0"/>
              </a:rPr>
              <a:t>Submit applications by midnight on Friday, Oct. 1</a:t>
            </a:r>
            <a:r>
              <a:rPr lang="en-US" sz="2600" spc="300" baseline="30000" dirty="0">
                <a:solidFill>
                  <a:srgbClr val="663300"/>
                </a:solidFill>
                <a:latin typeface="Georgia Belle" panose="02000603000000000000" pitchFamily="2" charset="0"/>
                <a:ea typeface="Georgia Belle" panose="02000603000000000000" pitchFamily="2" charset="0"/>
              </a:rPr>
              <a:t>st</a:t>
            </a:r>
            <a:endParaRPr lang="en-US" sz="2600" spc="300" dirty="0">
              <a:solidFill>
                <a:srgbClr val="663300"/>
              </a:solidFill>
              <a:latin typeface="Georgia Belle" panose="02000603000000000000" pitchFamily="2" charset="0"/>
              <a:ea typeface="Georgia Belle" panose="02000603000000000000" pitchFamily="2" charset="0"/>
            </a:endParaRPr>
          </a:p>
          <a:p>
            <a:pPr marL="319088" indent="0" eaLnBrk="1" hangingPunct="1">
              <a:lnSpc>
                <a:spcPct val="140000"/>
              </a:lnSpc>
              <a:spcBef>
                <a:spcPts val="0"/>
              </a:spcBef>
              <a:spcAft>
                <a:spcPts val="0"/>
              </a:spcAft>
              <a:buClr>
                <a:srgbClr val="C00000"/>
              </a:buClr>
              <a:buSzPct val="100000"/>
              <a:buNone/>
              <a:defRPr/>
            </a:pPr>
            <a:r>
              <a:rPr lang="en-US" sz="2600" spc="300" dirty="0">
                <a:solidFill>
                  <a:srgbClr val="663300"/>
                </a:solidFill>
                <a:latin typeface="Georgia Belle" panose="02000603000000000000" pitchFamily="2" charset="0"/>
                <a:ea typeface="Georgia Belle" panose="02000603000000000000" pitchFamily="2" charset="0"/>
              </a:rPr>
              <a:t> 	through your online application on </a:t>
            </a:r>
            <a:r>
              <a:rPr lang="en-US" sz="2600" spc="300" dirty="0" err="1">
                <a:solidFill>
                  <a:srgbClr val="663300"/>
                </a:solidFill>
                <a:latin typeface="Georgia Belle" panose="02000603000000000000" pitchFamily="2" charset="0"/>
                <a:ea typeface="Georgia Belle" panose="02000603000000000000" pitchFamily="2" charset="0"/>
              </a:rPr>
              <a:t>SmarterSelect</a:t>
            </a:r>
            <a:r>
              <a:rPr lang="en-US" sz="2600" spc="300" dirty="0">
                <a:solidFill>
                  <a:srgbClr val="663300"/>
                </a:solidFill>
                <a:latin typeface="Georgia Belle" panose="02000603000000000000" pitchFamily="2" charset="0"/>
                <a:ea typeface="Georgia Belle" panose="02000603000000000000" pitchFamily="2" charset="0"/>
              </a:rPr>
              <a:t>. </a:t>
            </a:r>
          </a:p>
          <a:p>
            <a:pPr marL="319088" indent="0" eaLnBrk="1" hangingPunct="1">
              <a:spcAft>
                <a:spcPts val="0"/>
              </a:spcAft>
              <a:buClr>
                <a:srgbClr val="C00000"/>
              </a:buClr>
              <a:buSzPct val="100000"/>
              <a:buNone/>
              <a:defRPr/>
            </a:pPr>
            <a:r>
              <a:rPr lang="en-US" sz="2600" spc="300" dirty="0">
                <a:solidFill>
                  <a:srgbClr val="663300"/>
                </a:solidFill>
                <a:latin typeface="Georgia Belle" panose="02000603000000000000" pitchFamily="2" charset="0"/>
                <a:ea typeface="Georgia Belle" panose="02000603000000000000" pitchFamily="2" charset="0"/>
              </a:rPr>
              <a:t>   </a:t>
            </a:r>
          </a:p>
          <a:p>
            <a:pPr marL="661988" indent="-342900" eaLnBrk="1" hangingPunct="1">
              <a:spcAft>
                <a:spcPts val="0"/>
              </a:spcAft>
              <a:buClr>
                <a:srgbClr val="C00000"/>
              </a:buClr>
              <a:buSzPct val="100000"/>
              <a:defRPr/>
            </a:pPr>
            <a:r>
              <a:rPr lang="en-US" sz="2600" spc="300" dirty="0">
                <a:solidFill>
                  <a:srgbClr val="663300"/>
                </a:solidFill>
                <a:latin typeface="Georgia Belle" panose="02000603000000000000" pitchFamily="2" charset="0"/>
                <a:ea typeface="Georgia Belle" panose="02000603000000000000" pitchFamily="2" charset="0"/>
              </a:rPr>
              <a:t>Two rounds of evaluation</a:t>
            </a:r>
          </a:p>
          <a:p>
            <a:pPr marL="1119188" lvl="1" indent="-457200">
              <a:buClr>
                <a:srgbClr val="C00000"/>
              </a:buClr>
              <a:buSzPct val="100000"/>
              <a:buFont typeface="Courier New" panose="02070309020205020404" pitchFamily="49" charset="0"/>
              <a:buChar char="o"/>
              <a:defRPr/>
            </a:pPr>
            <a:r>
              <a:rPr lang="en-US" sz="2600" spc="300" dirty="0">
                <a:solidFill>
                  <a:srgbClr val="663300"/>
                </a:solidFill>
                <a:latin typeface="Georgia Belle" panose="02000603000000000000" pitchFamily="2" charset="0"/>
                <a:ea typeface="Georgia Belle" panose="02000603000000000000" pitchFamily="2" charset="0"/>
              </a:rPr>
              <a:t>Curriculum staff</a:t>
            </a:r>
          </a:p>
          <a:p>
            <a:pPr marL="1119188" lvl="1" indent="-457200">
              <a:buClr>
                <a:srgbClr val="C00000"/>
              </a:buClr>
              <a:buSzPct val="100000"/>
              <a:buFont typeface="Courier New" panose="02070309020205020404" pitchFamily="49" charset="0"/>
              <a:buChar char="o"/>
              <a:defRPr/>
            </a:pPr>
            <a:r>
              <a:rPr lang="en-US" sz="2600" spc="300" dirty="0">
                <a:solidFill>
                  <a:srgbClr val="663300"/>
                </a:solidFill>
                <a:latin typeface="Georgia Belle" panose="02000603000000000000" pitchFamily="2" charset="0"/>
                <a:ea typeface="Georgia Belle" panose="02000603000000000000" pitchFamily="2" charset="0"/>
              </a:rPr>
              <a:t>EF Board Members</a:t>
            </a:r>
          </a:p>
          <a:p>
            <a:pPr marL="661988" indent="-342900" eaLnBrk="1" hangingPunct="1">
              <a:spcAft>
                <a:spcPts val="0"/>
              </a:spcAft>
              <a:buClr>
                <a:srgbClr val="C00000"/>
              </a:buClr>
              <a:buSzPct val="100000"/>
              <a:defRPr/>
            </a:pPr>
            <a:endParaRPr lang="en-US" sz="2600" spc="300" dirty="0">
              <a:solidFill>
                <a:srgbClr val="663300"/>
              </a:solidFill>
              <a:latin typeface="Georgia Belle" panose="02000603000000000000" pitchFamily="2" charset="0"/>
              <a:ea typeface="Georgia Belle" panose="02000603000000000000" pitchFamily="2" charset="0"/>
            </a:endParaRPr>
          </a:p>
          <a:p>
            <a:pPr marL="661988" indent="-342900" eaLnBrk="1" hangingPunct="1">
              <a:lnSpc>
                <a:spcPct val="140000"/>
              </a:lnSpc>
              <a:spcBef>
                <a:spcPts val="0"/>
              </a:spcBef>
              <a:spcAft>
                <a:spcPts val="0"/>
              </a:spcAft>
              <a:buClr>
                <a:srgbClr val="C00000"/>
              </a:buClr>
              <a:buSzPct val="100000"/>
              <a:defRPr/>
            </a:pPr>
            <a:r>
              <a:rPr lang="en-US" sz="2600" spc="300" dirty="0">
                <a:solidFill>
                  <a:srgbClr val="663300"/>
                </a:solidFill>
                <a:latin typeface="Georgia Belle" panose="02000603000000000000" pitchFamily="2" charset="0"/>
                <a:ea typeface="Georgia Belle" panose="02000603000000000000" pitchFamily="2" charset="0"/>
              </a:rPr>
              <a:t>Applications will either be approved, declined or  </a:t>
            </a:r>
          </a:p>
          <a:p>
            <a:pPr marL="319088" indent="0" eaLnBrk="1" hangingPunct="1">
              <a:lnSpc>
                <a:spcPct val="140000"/>
              </a:lnSpc>
              <a:spcBef>
                <a:spcPts val="0"/>
              </a:spcBef>
              <a:spcAft>
                <a:spcPts val="0"/>
              </a:spcAft>
              <a:buClr>
                <a:srgbClr val="C00000"/>
              </a:buClr>
              <a:buSzPct val="100000"/>
              <a:buNone/>
              <a:defRPr/>
            </a:pPr>
            <a:r>
              <a:rPr lang="en-US" sz="2600" spc="300" dirty="0">
                <a:solidFill>
                  <a:srgbClr val="663300"/>
                </a:solidFill>
                <a:latin typeface="Georgia Belle" panose="02000603000000000000" pitchFamily="2" charset="0"/>
                <a:ea typeface="Georgia Belle" panose="02000603000000000000" pitchFamily="2" charset="0"/>
              </a:rPr>
              <a:t>	partially funded.</a:t>
            </a:r>
          </a:p>
          <a:p>
            <a:pPr marL="661988" indent="-342900" eaLnBrk="1" hangingPunct="1">
              <a:lnSpc>
                <a:spcPct val="140000"/>
              </a:lnSpc>
              <a:spcBef>
                <a:spcPts val="0"/>
              </a:spcBef>
              <a:spcAft>
                <a:spcPts val="0"/>
              </a:spcAft>
              <a:buClr>
                <a:srgbClr val="C00000"/>
              </a:buClr>
              <a:buSzPct val="100000"/>
              <a:defRPr/>
            </a:pPr>
            <a:endParaRPr lang="en-US" sz="2600" spc="300" dirty="0">
              <a:solidFill>
                <a:srgbClr val="663300"/>
              </a:solidFill>
              <a:latin typeface="Georgia Belle" panose="02000603000000000000" pitchFamily="2" charset="0"/>
              <a:ea typeface="Georgia Belle" panose="02000603000000000000" pitchFamily="2" charset="0"/>
            </a:endParaRPr>
          </a:p>
          <a:p>
            <a:pPr marL="661988" indent="-342900" eaLnBrk="1" hangingPunct="1">
              <a:lnSpc>
                <a:spcPct val="140000"/>
              </a:lnSpc>
              <a:buClr>
                <a:srgbClr val="C00000"/>
              </a:buClr>
              <a:buSzPct val="100000"/>
              <a:defRPr/>
            </a:pPr>
            <a:r>
              <a:rPr lang="en-US" sz="2600" spc="300" dirty="0">
                <a:solidFill>
                  <a:srgbClr val="663300"/>
                </a:solidFill>
                <a:latin typeface="Georgia Belle" panose="02000603000000000000" pitchFamily="2" charset="0"/>
                <a:ea typeface="Georgia Belle" panose="02000603000000000000" pitchFamily="2" charset="0"/>
              </a:rPr>
              <a:t>Applicants will be notified of decisions on 		November 16</a:t>
            </a:r>
            <a:r>
              <a:rPr lang="en-US" sz="2600" spc="300" baseline="30000" dirty="0">
                <a:solidFill>
                  <a:srgbClr val="663300"/>
                </a:solidFill>
                <a:latin typeface="Georgia Belle" panose="02000603000000000000" pitchFamily="2" charset="0"/>
                <a:ea typeface="Georgia Belle" panose="02000603000000000000" pitchFamily="2" charset="0"/>
              </a:rPr>
              <a:t>th </a:t>
            </a:r>
            <a:r>
              <a:rPr lang="en-US" sz="2600" spc="300" dirty="0">
                <a:solidFill>
                  <a:srgbClr val="663300"/>
                </a:solidFill>
                <a:latin typeface="Georgia Belle" panose="02000603000000000000" pitchFamily="2" charset="0"/>
                <a:ea typeface="Georgia Belle" panose="02000603000000000000" pitchFamily="2" charset="0"/>
              </a:rPr>
              <a:t>during Grant Patrol</a:t>
            </a:r>
          </a:p>
          <a:p>
            <a:pPr marL="661988" indent="-342900" eaLnBrk="1" hangingPunct="1">
              <a:lnSpc>
                <a:spcPct val="140000"/>
              </a:lnSpc>
              <a:spcAft>
                <a:spcPct val="40000"/>
              </a:spcAft>
              <a:buClr>
                <a:srgbClr val="C00000"/>
              </a:buClr>
              <a:buSzPct val="100000"/>
              <a:buBlip>
                <a:blip r:embed="rId2"/>
              </a:buBlip>
              <a:defRPr/>
            </a:pPr>
            <a:endParaRPr lang="en-US" sz="2200" b="1" dirty="0">
              <a:solidFill>
                <a:schemeClr val="accent1"/>
              </a:solidFill>
              <a:latin typeface="Sanseriffic" panose="02000500000000000000" pitchFamily="2" charset="0"/>
            </a:endParaRPr>
          </a:p>
        </p:txBody>
      </p:sp>
      <p:pic>
        <p:nvPicPr>
          <p:cNvPr id="7" name="Graphic 6">
            <a:extLst>
              <a:ext uri="{FF2B5EF4-FFF2-40B4-BE49-F238E27FC236}">
                <a16:creationId xmlns:a16="http://schemas.microsoft.com/office/drawing/2014/main" id="{2E67620B-F5C1-4C16-9D8F-DEC0CA14C3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4572000" cy="666974"/>
          </a:xfrm>
          <a:prstGeom prst="rect">
            <a:avLst/>
          </a:prstGeom>
        </p:spPr>
      </p:pic>
      <p:pic>
        <p:nvPicPr>
          <p:cNvPr id="8" name="Graphic 7">
            <a:extLst>
              <a:ext uri="{FF2B5EF4-FFF2-40B4-BE49-F238E27FC236}">
                <a16:creationId xmlns:a16="http://schemas.microsoft.com/office/drawing/2014/main" id="{19F1F3F8-6DDB-4AB6-BE93-02F1FEF2C8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0" y="-1700"/>
            <a:ext cx="4572000" cy="666974"/>
          </a:xfrm>
          <a:prstGeom prst="rect">
            <a:avLst/>
          </a:prstGeom>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800100"/>
            <a:ext cx="3657600" cy="876300"/>
          </a:xfrm>
        </p:spPr>
        <p:txBody>
          <a:bodyPr>
            <a:normAutofit/>
          </a:bodyPr>
          <a:lstStyle/>
          <a:p>
            <a:pPr eaLnBrk="1" fontAlgn="auto" hangingPunct="1">
              <a:spcAft>
                <a:spcPts val="0"/>
              </a:spcAft>
              <a:defRPr/>
            </a:pPr>
            <a:r>
              <a:rPr lang="en-US" sz="4000" dirty="0">
                <a:solidFill>
                  <a:srgbClr val="E76366"/>
                </a:solidFill>
                <a:latin typeface="appleberry" pitchFamily="2" charset="0"/>
              </a:rPr>
              <a:t>Final Thoughts</a:t>
            </a:r>
          </a:p>
        </p:txBody>
      </p:sp>
      <p:sp>
        <p:nvSpPr>
          <p:cNvPr id="30723" name="Rectangle 3"/>
          <p:cNvSpPr>
            <a:spLocks noGrp="1" noChangeArrowheads="1"/>
          </p:cNvSpPr>
          <p:nvPr>
            <p:ph idx="1"/>
          </p:nvPr>
        </p:nvSpPr>
        <p:spPr>
          <a:xfrm>
            <a:off x="457200" y="1458653"/>
            <a:ext cx="8229600" cy="5334000"/>
          </a:xfrm>
        </p:spPr>
        <p:txBody>
          <a:bodyPr>
            <a:normAutofit fontScale="85000" lnSpcReduction="20000"/>
          </a:bodyPr>
          <a:lstStyle/>
          <a:p>
            <a:pPr marL="365760" indent="-256032" eaLnBrk="1" fontAlgn="auto" hangingPunct="1">
              <a:spcAft>
                <a:spcPts val="0"/>
              </a:spcAft>
              <a:buFont typeface="Courier New" pitchFamily="49" charset="0"/>
              <a:buChar char="o"/>
              <a:defRPr/>
            </a:pPr>
            <a:endParaRPr lang="en-US" spc="300" dirty="0">
              <a:solidFill>
                <a:srgbClr val="663300"/>
              </a:solidFill>
              <a:latin typeface="Georgia Belle" panose="02000603000000000000" pitchFamily="2" charset="0"/>
              <a:ea typeface="Georgia Belle" panose="02000603000000000000" pitchFamily="2" charset="0"/>
            </a:endParaRPr>
          </a:p>
          <a:p>
            <a:pPr>
              <a:buClr>
                <a:srgbClr val="C00000"/>
              </a:buClr>
              <a:buSzPct val="100000"/>
              <a:defRPr/>
            </a:pPr>
            <a:r>
              <a:rPr lang="en-US" sz="2800" spc="300" dirty="0">
                <a:solidFill>
                  <a:srgbClr val="663300"/>
                </a:solidFill>
                <a:ea typeface="Georgia Belle" panose="02000603000000000000" pitchFamily="2" charset="0"/>
              </a:rPr>
              <a:t>Use clear, concise language</a:t>
            </a:r>
          </a:p>
          <a:p>
            <a:pPr>
              <a:buClr>
                <a:srgbClr val="C00000"/>
              </a:buClr>
              <a:buSzPct val="100000"/>
              <a:defRPr/>
            </a:pPr>
            <a:endParaRPr lang="en-US" sz="2800" spc="300" dirty="0">
              <a:solidFill>
                <a:srgbClr val="663300"/>
              </a:solidFill>
              <a:ea typeface="Georgia Belle" panose="02000603000000000000" pitchFamily="2" charset="0"/>
            </a:endParaRPr>
          </a:p>
          <a:p>
            <a:pPr>
              <a:buClr>
                <a:srgbClr val="C00000"/>
              </a:buClr>
              <a:buSzPct val="100000"/>
              <a:defRPr/>
            </a:pPr>
            <a:r>
              <a:rPr lang="en-US" sz="2800" spc="300" dirty="0">
                <a:solidFill>
                  <a:srgbClr val="663300"/>
                </a:solidFill>
                <a:ea typeface="Georgia Belle" panose="02000603000000000000" pitchFamily="2" charset="0"/>
              </a:rPr>
              <a:t>The most important aspect of this project is how it will impact students of CSISD!</a:t>
            </a:r>
          </a:p>
          <a:p>
            <a:pPr>
              <a:buClr>
                <a:srgbClr val="C00000"/>
              </a:buClr>
              <a:buSzPct val="100000"/>
              <a:defRPr/>
            </a:pPr>
            <a:endParaRPr lang="en-US" sz="2800" spc="300" dirty="0">
              <a:solidFill>
                <a:srgbClr val="663300"/>
              </a:solidFill>
              <a:ea typeface="Georgia Belle" panose="02000603000000000000" pitchFamily="2" charset="0"/>
            </a:endParaRPr>
          </a:p>
          <a:p>
            <a:pPr>
              <a:buClr>
                <a:srgbClr val="C00000"/>
              </a:buClr>
              <a:buSzPct val="100000"/>
              <a:defRPr/>
            </a:pPr>
            <a:r>
              <a:rPr lang="en-US" sz="2800" spc="300" dirty="0">
                <a:solidFill>
                  <a:srgbClr val="663300"/>
                </a:solidFill>
                <a:ea typeface="Georgia Belle" panose="02000603000000000000" pitchFamily="2" charset="0"/>
              </a:rPr>
              <a:t>Keep your audience in mind when writing</a:t>
            </a:r>
          </a:p>
          <a:p>
            <a:pPr>
              <a:buClr>
                <a:srgbClr val="C00000"/>
              </a:buClr>
              <a:buSzPct val="100000"/>
              <a:defRPr/>
            </a:pPr>
            <a:endParaRPr lang="en-US" sz="2800" spc="300" dirty="0">
              <a:solidFill>
                <a:srgbClr val="663300"/>
              </a:solidFill>
              <a:ea typeface="Georgia Belle" panose="02000603000000000000" pitchFamily="2" charset="0"/>
            </a:endParaRPr>
          </a:p>
          <a:p>
            <a:pPr>
              <a:buClr>
                <a:srgbClr val="C00000"/>
              </a:buClr>
              <a:buSzPct val="100000"/>
              <a:defRPr/>
            </a:pPr>
            <a:r>
              <a:rPr lang="en-US" sz="2800" spc="300" dirty="0">
                <a:solidFill>
                  <a:srgbClr val="663300"/>
                </a:solidFill>
                <a:ea typeface="Georgia Belle" panose="02000603000000000000" pitchFamily="2" charset="0"/>
              </a:rPr>
              <a:t>Use test readers to review your application</a:t>
            </a:r>
          </a:p>
          <a:p>
            <a:pPr>
              <a:buClr>
                <a:srgbClr val="C00000"/>
              </a:buClr>
              <a:buSzPct val="100000"/>
              <a:defRPr/>
            </a:pPr>
            <a:endParaRPr lang="en-US" sz="2800" spc="300" dirty="0">
              <a:solidFill>
                <a:srgbClr val="663300"/>
              </a:solidFill>
              <a:ea typeface="Georgia Belle" panose="02000603000000000000" pitchFamily="2" charset="0"/>
            </a:endParaRPr>
          </a:p>
          <a:p>
            <a:pPr>
              <a:buClr>
                <a:srgbClr val="C00000"/>
              </a:buClr>
              <a:buSzPct val="100000"/>
              <a:defRPr/>
            </a:pPr>
            <a:r>
              <a:rPr lang="en-US" sz="2800" spc="300" dirty="0">
                <a:solidFill>
                  <a:srgbClr val="663300"/>
                </a:solidFill>
                <a:ea typeface="Georgia Belle" panose="02000603000000000000" pitchFamily="2" charset="0"/>
              </a:rPr>
              <a:t>Avoid using unexplained acronyms</a:t>
            </a:r>
          </a:p>
          <a:p>
            <a:pPr>
              <a:buClr>
                <a:srgbClr val="C00000"/>
              </a:buClr>
              <a:buSzPct val="100000"/>
              <a:defRPr/>
            </a:pPr>
            <a:endParaRPr lang="en-US" sz="2800" spc="300" dirty="0">
              <a:solidFill>
                <a:srgbClr val="663300"/>
              </a:solidFill>
              <a:ea typeface="Georgia Belle" panose="02000603000000000000" pitchFamily="2" charset="0"/>
            </a:endParaRPr>
          </a:p>
          <a:p>
            <a:pPr>
              <a:buClr>
                <a:srgbClr val="C00000"/>
              </a:buClr>
              <a:buSzPct val="100000"/>
              <a:defRPr/>
            </a:pPr>
            <a:r>
              <a:rPr lang="en-US" sz="2800" spc="300" dirty="0">
                <a:solidFill>
                  <a:srgbClr val="663300"/>
                </a:solidFill>
                <a:ea typeface="Georgia Belle" panose="02000603000000000000" pitchFamily="2" charset="0"/>
              </a:rPr>
              <a:t>If you have any further questions, please </a:t>
            </a:r>
          </a:p>
          <a:p>
            <a:pPr marL="0" indent="0">
              <a:buClr>
                <a:srgbClr val="C00000"/>
              </a:buClr>
              <a:buSzPct val="100000"/>
              <a:buNone/>
              <a:defRPr/>
            </a:pPr>
            <a:r>
              <a:rPr lang="en-US" sz="2800" spc="300" dirty="0">
                <a:solidFill>
                  <a:srgbClr val="663300"/>
                </a:solidFill>
                <a:ea typeface="Georgia Belle" panose="02000603000000000000" pitchFamily="2" charset="0"/>
              </a:rPr>
              <a:t>	email Teresa Benden at tbenden@csisd.org</a:t>
            </a:r>
          </a:p>
        </p:txBody>
      </p:sp>
      <p:pic>
        <p:nvPicPr>
          <p:cNvPr id="6" name="Graphic 5">
            <a:extLst>
              <a:ext uri="{FF2B5EF4-FFF2-40B4-BE49-F238E27FC236}">
                <a16:creationId xmlns:a16="http://schemas.microsoft.com/office/drawing/2014/main" id="{59BF5A81-CBD8-48E3-90F9-2F467BF14A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700"/>
            <a:ext cx="4572000" cy="666974"/>
          </a:xfrm>
          <a:prstGeom prst="rect">
            <a:avLst/>
          </a:prstGeom>
        </p:spPr>
      </p:pic>
      <p:pic>
        <p:nvPicPr>
          <p:cNvPr id="7" name="Graphic 6">
            <a:extLst>
              <a:ext uri="{FF2B5EF4-FFF2-40B4-BE49-F238E27FC236}">
                <a16:creationId xmlns:a16="http://schemas.microsoft.com/office/drawing/2014/main" id="{1812EAFF-2F99-481B-8B8B-C6D35F16C6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700"/>
            <a:ext cx="4572000" cy="666974"/>
          </a:xfrm>
          <a:prstGeom prst="rect">
            <a:avLst/>
          </a:prstGeom>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ctrTitle"/>
          </p:nvPr>
        </p:nvSpPr>
        <p:spPr>
          <a:xfrm>
            <a:off x="1143000" y="-381000"/>
            <a:ext cx="6858000" cy="2387600"/>
          </a:xfrm>
        </p:spPr>
        <p:txBody>
          <a:bodyPr>
            <a:normAutofit/>
          </a:bodyPr>
          <a:lstStyle/>
          <a:p>
            <a:pPr eaLnBrk="1" fontAlgn="auto" hangingPunct="1">
              <a:spcAft>
                <a:spcPts val="0"/>
              </a:spcAft>
              <a:defRPr/>
            </a:pPr>
            <a:r>
              <a:rPr lang="en-US" sz="7200" dirty="0">
                <a:solidFill>
                  <a:srgbClr val="E76366"/>
                </a:solidFill>
                <a:latin typeface="appleberry" pitchFamily="2" charset="0"/>
              </a:rPr>
              <a:t>Questions?</a:t>
            </a:r>
          </a:p>
        </p:txBody>
      </p:sp>
      <p:sp>
        <p:nvSpPr>
          <p:cNvPr id="4" name="TextBox 3"/>
          <p:cNvSpPr txBox="1"/>
          <p:nvPr/>
        </p:nvSpPr>
        <p:spPr>
          <a:xfrm>
            <a:off x="304800" y="5943600"/>
            <a:ext cx="853440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663300"/>
                </a:solidFill>
                <a:effectLst/>
                <a:uLnTx/>
                <a:uFillTx/>
                <a:latin typeface="appleberry" pitchFamily="2" charset="0"/>
                <a:ea typeface="+mn-ea"/>
                <a:cs typeface="+mn-cs"/>
              </a:rPr>
              <a:t>Don’t forget Grants are due October 1st!</a:t>
            </a:r>
          </a:p>
        </p:txBody>
      </p:sp>
      <p:pic>
        <p:nvPicPr>
          <p:cNvPr id="5" name="Graphic 4">
            <a:extLst>
              <a:ext uri="{FF2B5EF4-FFF2-40B4-BE49-F238E27FC236}">
                <a16:creationId xmlns:a16="http://schemas.microsoft.com/office/drawing/2014/main" id="{2B021BF1-1C20-49FF-82A7-4066EBDA4E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72000" cy="666974"/>
          </a:xfrm>
          <a:prstGeom prst="rect">
            <a:avLst/>
          </a:prstGeom>
        </p:spPr>
      </p:pic>
      <p:pic>
        <p:nvPicPr>
          <p:cNvPr id="6" name="Graphic 5">
            <a:extLst>
              <a:ext uri="{FF2B5EF4-FFF2-40B4-BE49-F238E27FC236}">
                <a16:creationId xmlns:a16="http://schemas.microsoft.com/office/drawing/2014/main" id="{7E32CEBD-8539-4ED0-8228-EDA90FBAD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700"/>
            <a:ext cx="4572000" cy="666974"/>
          </a:xfrm>
          <a:prstGeom prst="rect">
            <a:avLst/>
          </a:prstGeom>
        </p:spPr>
      </p:pic>
      <p:pic>
        <p:nvPicPr>
          <p:cNvPr id="6146" name="Picture 2" descr="Why you should encourage your child to ask questions? | WOW Parenting">
            <a:extLst>
              <a:ext uri="{FF2B5EF4-FFF2-40B4-BE49-F238E27FC236}">
                <a16:creationId xmlns:a16="http://schemas.microsoft.com/office/drawing/2014/main" id="{CBF1BF1C-4DE3-4DFB-B986-ED340EA3C2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318664"/>
            <a:ext cx="5909052" cy="3320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331787"/>
            <a:ext cx="8229600" cy="1143000"/>
          </a:xfrm>
        </p:spPr>
        <p:txBody>
          <a:bodyPr>
            <a:normAutofit/>
          </a:bodyPr>
          <a:lstStyle/>
          <a:p>
            <a:pPr>
              <a:defRPr/>
            </a:pPr>
            <a:r>
              <a:rPr lang="en-US" sz="4800" dirty="0">
                <a:solidFill>
                  <a:srgbClr val="E76366"/>
                </a:solidFill>
                <a:latin typeface="appleberry" pitchFamily="2" charset="0"/>
              </a:rPr>
              <a:t>Choosing Your Project</a:t>
            </a:r>
          </a:p>
        </p:txBody>
      </p:sp>
      <p:sp>
        <p:nvSpPr>
          <p:cNvPr id="2" name="Content Placeholder 1"/>
          <p:cNvSpPr>
            <a:spLocks noGrp="1"/>
          </p:cNvSpPr>
          <p:nvPr>
            <p:ph idx="1"/>
          </p:nvPr>
        </p:nvSpPr>
        <p:spPr>
          <a:xfrm>
            <a:off x="228600" y="1219200"/>
            <a:ext cx="8686800" cy="5410200"/>
          </a:xfrm>
          <a:ln>
            <a:noFill/>
          </a:ln>
        </p:spPr>
        <p:txBody>
          <a:bodyPr>
            <a:noAutofit/>
          </a:bodyPr>
          <a:lstStyle/>
          <a:p>
            <a:pPr marL="566737" indent="-457200">
              <a:lnSpc>
                <a:spcPct val="120000"/>
              </a:lnSpc>
              <a:buClr>
                <a:srgbClr val="663300"/>
              </a:buClr>
              <a:buFont typeface="+mj-lt"/>
              <a:buAutoNum type="arabicPeriod"/>
              <a:defRPr/>
            </a:pPr>
            <a:r>
              <a:rPr lang="en-US" sz="2200" b="1" spc="300" dirty="0">
                <a:solidFill>
                  <a:srgbClr val="663300"/>
                </a:solidFill>
                <a:ea typeface="Georgia Belle" panose="02000603000000000000" pitchFamily="2" charset="0"/>
              </a:rPr>
              <a:t>Be creative &amp; innovative                                   </a:t>
            </a:r>
          </a:p>
          <a:p>
            <a:pPr marL="109537" indent="0">
              <a:lnSpc>
                <a:spcPct val="100000"/>
              </a:lnSpc>
              <a:spcBef>
                <a:spcPts val="0"/>
              </a:spcBef>
              <a:spcAft>
                <a:spcPts val="1200"/>
              </a:spcAft>
              <a:buClr>
                <a:srgbClr val="663300"/>
              </a:buClr>
              <a:buNone/>
              <a:defRPr/>
            </a:pPr>
            <a:r>
              <a:rPr lang="en-US" sz="2200" spc="300" dirty="0">
                <a:solidFill>
                  <a:srgbClr val="663300"/>
                </a:solidFill>
                <a:ea typeface="Georgia Belle" panose="02000603000000000000" pitchFamily="2" charset="0"/>
              </a:rPr>
              <a:t>	*If it has been implemented at another 	 	campus, tell us why it’s innovative for your 	campus. If a grant has been successful, it’s a 	positive that you want it, too!</a:t>
            </a:r>
          </a:p>
          <a:p>
            <a:pPr marL="566737" indent="-457200">
              <a:lnSpc>
                <a:spcPct val="100000"/>
              </a:lnSpc>
              <a:spcBef>
                <a:spcPts val="0"/>
              </a:spcBef>
              <a:spcAft>
                <a:spcPts val="1200"/>
              </a:spcAft>
              <a:buClr>
                <a:srgbClr val="663300"/>
              </a:buClr>
              <a:buFont typeface="+mj-lt"/>
              <a:buAutoNum type="arabicPeriod" startAt="2"/>
              <a:defRPr/>
            </a:pPr>
            <a:r>
              <a:rPr lang="en-US" sz="2200" b="1" spc="300" dirty="0">
                <a:solidFill>
                  <a:srgbClr val="663300"/>
                </a:solidFill>
                <a:ea typeface="Georgia Belle" panose="02000603000000000000" pitchFamily="2" charset="0"/>
              </a:rPr>
              <a:t>How many students does it impact vs. the 	amount invested?</a:t>
            </a:r>
          </a:p>
          <a:p>
            <a:pPr marL="566737" indent="-457200">
              <a:lnSpc>
                <a:spcPct val="100000"/>
              </a:lnSpc>
              <a:spcBef>
                <a:spcPts val="0"/>
              </a:spcBef>
              <a:spcAft>
                <a:spcPts val="1200"/>
              </a:spcAft>
              <a:buFont typeface="+mj-lt"/>
              <a:buAutoNum type="arabicPeriod" startAt="2"/>
              <a:defRPr/>
            </a:pPr>
            <a:r>
              <a:rPr lang="en-US" sz="2200" b="1" spc="300" dirty="0">
                <a:solidFill>
                  <a:srgbClr val="663300"/>
                </a:solidFill>
                <a:ea typeface="Georgia Belle" panose="02000603000000000000" pitchFamily="2" charset="0"/>
              </a:rPr>
              <a:t>Think about collaborating with another dept. or   	grade level </a:t>
            </a:r>
            <a:r>
              <a:rPr lang="en-US" sz="2200" spc="300" dirty="0">
                <a:solidFill>
                  <a:srgbClr val="663300"/>
                </a:solidFill>
                <a:ea typeface="Georgia Belle" panose="02000603000000000000" pitchFamily="2" charset="0"/>
              </a:rPr>
              <a:t>– </a:t>
            </a:r>
            <a:r>
              <a:rPr lang="en-US" sz="2200" spc="300" dirty="0" err="1">
                <a:solidFill>
                  <a:srgbClr val="663300"/>
                </a:solidFill>
                <a:ea typeface="Georgia Belle" panose="02000603000000000000" pitchFamily="2" charset="0"/>
              </a:rPr>
              <a:t>i.e.Art</a:t>
            </a:r>
            <a:r>
              <a:rPr lang="en-US" sz="2200" spc="300" dirty="0">
                <a:solidFill>
                  <a:srgbClr val="663300"/>
                </a:solidFill>
                <a:ea typeface="Georgia Belle" panose="02000603000000000000" pitchFamily="2" charset="0"/>
              </a:rPr>
              <a:t> with Math </a:t>
            </a:r>
          </a:p>
          <a:p>
            <a:pPr marL="566737" indent="-457200">
              <a:lnSpc>
                <a:spcPct val="100000"/>
              </a:lnSpc>
              <a:spcBef>
                <a:spcPts val="0"/>
              </a:spcBef>
              <a:spcAft>
                <a:spcPts val="1200"/>
              </a:spcAft>
              <a:buFont typeface="+mj-lt"/>
              <a:buAutoNum type="arabicPeriod" startAt="2"/>
              <a:defRPr/>
            </a:pPr>
            <a:r>
              <a:rPr lang="en-US" sz="2200" b="1" spc="300" dirty="0">
                <a:solidFill>
                  <a:srgbClr val="663300"/>
                </a:solidFill>
                <a:ea typeface="Georgia Belle" panose="02000603000000000000" pitchFamily="2" charset="0"/>
              </a:rPr>
              <a:t>Is it sustainable?</a:t>
            </a:r>
            <a:r>
              <a:rPr lang="en-US" sz="2200" b="1" i="1" spc="300" dirty="0">
                <a:solidFill>
                  <a:srgbClr val="663300"/>
                </a:solidFill>
                <a:ea typeface="Georgia Belle" panose="02000603000000000000" pitchFamily="2" charset="0"/>
              </a:rPr>
              <a:t> </a:t>
            </a:r>
            <a:r>
              <a:rPr lang="en-US" sz="2200" i="1" spc="300" dirty="0">
                <a:solidFill>
                  <a:srgbClr val="663300"/>
                </a:solidFill>
                <a:ea typeface="Georgia Belle" panose="02000603000000000000" pitchFamily="2" charset="0"/>
              </a:rPr>
              <a:t>Stay away from:  </a:t>
            </a:r>
            <a:r>
              <a:rPr lang="en-US" sz="2200" spc="300" dirty="0">
                <a:solidFill>
                  <a:srgbClr val="663300"/>
                </a:solidFill>
                <a:ea typeface="Georgia Belle" panose="02000603000000000000" pitchFamily="2" charset="0"/>
              </a:rPr>
              <a:t>field trips, 	salaries, food &amp; general consumables.</a:t>
            </a:r>
          </a:p>
          <a:p>
            <a:pPr marL="566737" indent="-457200">
              <a:lnSpc>
                <a:spcPct val="100000"/>
              </a:lnSpc>
              <a:spcBef>
                <a:spcPts val="0"/>
              </a:spcBef>
              <a:buFont typeface="+mj-lt"/>
              <a:buAutoNum type="arabicPeriod" startAt="2"/>
              <a:defRPr/>
            </a:pPr>
            <a:r>
              <a:rPr lang="en-US" sz="2200" b="1" spc="300" dirty="0">
                <a:solidFill>
                  <a:srgbClr val="663300"/>
                </a:solidFill>
                <a:ea typeface="Georgia Belle" panose="02000603000000000000" pitchFamily="2" charset="0"/>
              </a:rPr>
              <a:t>Use new technology, educational vendors to help you generate new ideas.</a:t>
            </a:r>
          </a:p>
          <a:p>
            <a:pPr marL="566737" indent="-457200">
              <a:lnSpc>
                <a:spcPct val="120000"/>
              </a:lnSpc>
              <a:buFont typeface="Wingdings 3" pitchFamily="18" charset="2"/>
              <a:buAutoNum type="arabicPeriod" startAt="5"/>
              <a:defRPr/>
            </a:pPr>
            <a:endParaRPr lang="en-US" sz="2000" b="1" spc="300" dirty="0">
              <a:solidFill>
                <a:srgbClr val="663300"/>
              </a:solidFill>
              <a:latin typeface="Georgia Belle" panose="02000603000000000000" pitchFamily="2" charset="0"/>
              <a:ea typeface="Georgia Belle" panose="02000603000000000000" pitchFamily="2" charset="0"/>
            </a:endParaRPr>
          </a:p>
          <a:p>
            <a:pPr marL="566737" indent="-457200">
              <a:lnSpc>
                <a:spcPct val="120000"/>
              </a:lnSpc>
              <a:buFont typeface="Wingdings 3" pitchFamily="18" charset="2"/>
              <a:buAutoNum type="arabicPeriod" startAt="5"/>
              <a:defRPr/>
            </a:pPr>
            <a:endParaRPr lang="en-US" sz="2000" b="1" spc="300" dirty="0">
              <a:solidFill>
                <a:srgbClr val="663300"/>
              </a:solidFill>
              <a:latin typeface="Georgia Belle" panose="02000603000000000000" pitchFamily="2" charset="0"/>
              <a:ea typeface="Georgia Belle" panose="02000603000000000000" pitchFamily="2" charset="0"/>
            </a:endParaRPr>
          </a:p>
        </p:txBody>
      </p:sp>
      <p:pic>
        <p:nvPicPr>
          <p:cNvPr id="7" name="Graphic 6">
            <a:extLst>
              <a:ext uri="{FF2B5EF4-FFF2-40B4-BE49-F238E27FC236}">
                <a16:creationId xmlns:a16="http://schemas.microsoft.com/office/drawing/2014/main" id="{39548AFE-C455-447E-BE76-7475F3CA8F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72000" cy="666974"/>
          </a:xfrm>
          <a:prstGeom prst="rect">
            <a:avLst/>
          </a:prstGeom>
        </p:spPr>
      </p:pic>
      <p:pic>
        <p:nvPicPr>
          <p:cNvPr id="8" name="Graphic 7">
            <a:extLst>
              <a:ext uri="{FF2B5EF4-FFF2-40B4-BE49-F238E27FC236}">
                <a16:creationId xmlns:a16="http://schemas.microsoft.com/office/drawing/2014/main" id="{D88DAA5A-3CA8-494A-80F8-437D01E152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700"/>
            <a:ext cx="4572000" cy="666974"/>
          </a:xfrm>
          <a:prstGeom prst="rect">
            <a:avLst/>
          </a:prstGeom>
        </p:spPr>
      </p:pic>
      <p:sp>
        <p:nvSpPr>
          <p:cNvPr id="5" name="Rectangle 2">
            <a:extLst>
              <a:ext uri="{FF2B5EF4-FFF2-40B4-BE49-F238E27FC236}">
                <a16:creationId xmlns:a16="http://schemas.microsoft.com/office/drawing/2014/main" id="{E90E8762-0CE5-4378-B16A-10E3A29AD7A5}"/>
              </a:ext>
            </a:extLst>
          </p:cNvPr>
          <p:cNvSpPr>
            <a:spLocks noChangeArrowheads="1"/>
          </p:cNvSpPr>
          <p:nvPr/>
        </p:nvSpPr>
        <p:spPr bwMode="auto">
          <a:xfrm>
            <a:off x="533400" y="6394257"/>
            <a:ext cx="563880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https://austinedfund.org/for-educators/innovation-grants/past-winners/</a:t>
            </a:r>
            <a:r>
              <a:rPr kumimoji="0" lang="en-US" altLang="en-US" sz="120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24000">
              <a:srgbClr val="92D050"/>
            </a:gs>
            <a:gs pos="50000">
              <a:schemeClr val="bg1"/>
            </a:gs>
            <a:gs pos="85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extBox 1"/>
          <p:cNvSpPr txBox="1"/>
          <p:nvPr/>
        </p:nvSpPr>
        <p:spPr>
          <a:xfrm>
            <a:off x="-12192" y="228600"/>
            <a:ext cx="9144000"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FF"/>
                </a:solidFill>
                <a:effectLst/>
                <a:uLnTx/>
                <a:uFillTx/>
                <a:latin typeface="appleberry" pitchFamily="2" charset="0"/>
                <a:ea typeface="+mn-ea"/>
                <a:cs typeface="+mn-cs"/>
              </a:rPr>
              <a:t>School Involvement Example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FF"/>
                </a:solidFill>
                <a:effectLst/>
                <a:uLnTx/>
                <a:uFillTx/>
                <a:latin typeface="appleberry" pitchFamily="2" charset="0"/>
                <a:ea typeface="+mn-ea"/>
                <a:cs typeface="+mn-cs"/>
              </a:rPr>
              <a:t>Laser Art</a:t>
            </a:r>
          </a:p>
        </p:txBody>
      </p:sp>
      <p:pic>
        <p:nvPicPr>
          <p:cNvPr id="4" name="Picture 3">
            <a:extLst>
              <a:ext uri="{FF2B5EF4-FFF2-40B4-BE49-F238E27FC236}">
                <a16:creationId xmlns:a16="http://schemas.microsoft.com/office/drawing/2014/main" id="{AD7ED3BC-AC75-4861-AE51-9708BF2C09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635" r="19354"/>
          <a:stretch/>
        </p:blipFill>
        <p:spPr>
          <a:xfrm>
            <a:off x="304800" y="1676400"/>
            <a:ext cx="4422331" cy="4876800"/>
          </a:xfrm>
          <a:prstGeom prst="rect">
            <a:avLst/>
          </a:prstGeom>
        </p:spPr>
      </p:pic>
      <p:sp>
        <p:nvSpPr>
          <p:cNvPr id="3" name="TextBox 2">
            <a:extLst>
              <a:ext uri="{FF2B5EF4-FFF2-40B4-BE49-F238E27FC236}">
                <a16:creationId xmlns:a16="http://schemas.microsoft.com/office/drawing/2014/main" id="{80D95D2A-F965-41E5-B3CC-7206D847E414}"/>
              </a:ext>
            </a:extLst>
          </p:cNvPr>
          <p:cNvSpPr txBox="1"/>
          <p:nvPr/>
        </p:nvSpPr>
        <p:spPr>
          <a:xfrm>
            <a:off x="4606413" y="1705206"/>
            <a:ext cx="3962400" cy="3882538"/>
          </a:xfrm>
          <a:prstGeom prst="rect">
            <a:avLst/>
          </a:prstGeom>
          <a:noFill/>
        </p:spPr>
        <p:txBody>
          <a:bodyPr wrap="square" rtlCol="0">
            <a:spAutoFit/>
          </a:bodyPr>
          <a:lstStyle/>
          <a:p>
            <a:pPr marL="365760" marR="0" lvl="0" indent="0" algn="l" defTabSz="914400" rtl="0" eaLnBrk="1" fontAlgn="base" latinLnBrk="0" hangingPunct="1">
              <a:lnSpc>
                <a:spcPct val="15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003399"/>
                </a:solidFill>
                <a:effectLst/>
                <a:uLnTx/>
                <a:uFillTx/>
                <a:latin typeface="Arial" panose="020B0604020202020204" pitchFamily="34" charset="0"/>
                <a:cs typeface="Arial" panose="020B0604020202020204" pitchFamily="34" charset="0"/>
              </a:rPr>
              <a:t>This grant was a collaboration between the high school art &amp; engineering students.  </a:t>
            </a:r>
          </a:p>
          <a:p>
            <a:pPr marL="365760" marR="0" lvl="0" indent="0" algn="l" defTabSz="914400" rtl="0" eaLnBrk="1" fontAlgn="base" latinLnBrk="0" hangingPunct="1">
              <a:lnSpc>
                <a:spcPct val="15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003399"/>
                </a:solidFill>
                <a:effectLst/>
                <a:uLnTx/>
                <a:uFillTx/>
                <a:latin typeface="Arial" panose="020B0604020202020204" pitchFamily="34" charset="0"/>
                <a:cs typeface="Arial" panose="020B0604020202020204" pitchFamily="34" charset="0"/>
              </a:rPr>
              <a:t>The final product was an art piece that was designed by art students and laser printed on a 3-D printer by the engineering students.</a:t>
            </a:r>
          </a:p>
        </p:txBody>
      </p:sp>
    </p:spTree>
    <p:extLst>
      <p:ext uri="{BB962C8B-B14F-4D97-AF65-F5344CB8AC3E}">
        <p14:creationId xmlns:p14="http://schemas.microsoft.com/office/powerpoint/2010/main" val="524330012"/>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81000" y="609600"/>
            <a:ext cx="8229600" cy="1143000"/>
          </a:xfrm>
        </p:spPr>
        <p:txBody>
          <a:bodyPr>
            <a:noAutofit/>
          </a:bodyPr>
          <a:lstStyle/>
          <a:p>
            <a:pPr eaLnBrk="1" fontAlgn="auto" hangingPunct="1">
              <a:spcAft>
                <a:spcPts val="0"/>
              </a:spcAft>
              <a:defRPr/>
            </a:pPr>
            <a:r>
              <a:rPr lang="en-US" sz="6000" b="1" dirty="0">
                <a:solidFill>
                  <a:srgbClr val="002060"/>
                </a:solidFill>
                <a:latin typeface="orange juice" panose="02000000000000000000" pitchFamily="2" charset="0"/>
              </a:rPr>
              <a:t>	</a:t>
            </a:r>
            <a:r>
              <a:rPr lang="en-US" sz="6000" dirty="0">
                <a:solidFill>
                  <a:srgbClr val="E76366"/>
                </a:solidFill>
                <a:latin typeface="appleberry" pitchFamily="2" charset="0"/>
              </a:rPr>
              <a:t>Grant Levels</a:t>
            </a:r>
          </a:p>
        </p:txBody>
      </p:sp>
      <p:sp>
        <p:nvSpPr>
          <p:cNvPr id="12291" name="Rectangle 3"/>
          <p:cNvSpPr>
            <a:spLocks noGrp="1" noChangeArrowheads="1"/>
          </p:cNvSpPr>
          <p:nvPr>
            <p:ph sz="quarter" idx="4294967295"/>
          </p:nvPr>
        </p:nvSpPr>
        <p:spPr>
          <a:xfrm>
            <a:off x="304800" y="1921646"/>
            <a:ext cx="8839200" cy="4844914"/>
          </a:xfrm>
        </p:spPr>
        <p:txBody>
          <a:bodyPr>
            <a:noAutofit/>
          </a:bodyPr>
          <a:lstStyle/>
          <a:p>
            <a:pPr marL="754380" indent="-571500">
              <a:spcBef>
                <a:spcPts val="0"/>
              </a:spcBef>
              <a:buSzPct val="125000"/>
              <a:buFont typeface="Courier New" panose="02070309020205020404" pitchFamily="49" charset="0"/>
              <a:buChar char="o"/>
              <a:defRPr/>
            </a:pPr>
            <a:r>
              <a:rPr lang="en-US" sz="2800" b="1" spc="300" dirty="0">
                <a:solidFill>
                  <a:srgbClr val="663300"/>
                </a:solidFill>
                <a:latin typeface="Georgia Belle" panose="02000603000000000000" pitchFamily="2" charset="0"/>
                <a:ea typeface="Georgia Belle" panose="02000603000000000000" pitchFamily="2" charset="0"/>
              </a:rPr>
              <a:t>Club Sponsor/Activity</a:t>
            </a:r>
            <a:r>
              <a:rPr lang="en-US" sz="2800" spc="300" dirty="0">
                <a:solidFill>
                  <a:srgbClr val="663300"/>
                </a:solidFill>
                <a:latin typeface="Georgia Belle" panose="02000603000000000000" pitchFamily="2" charset="0"/>
                <a:ea typeface="Georgia Belle" panose="02000603000000000000" pitchFamily="2" charset="0"/>
              </a:rPr>
              <a:t> –Up to </a:t>
            </a:r>
            <a:r>
              <a:rPr lang="en-US" sz="2800" b="1" spc="300" dirty="0">
                <a:solidFill>
                  <a:srgbClr val="E76366"/>
                </a:solidFill>
                <a:latin typeface="Georgia Belle" panose="02000603000000000000" pitchFamily="2" charset="0"/>
                <a:ea typeface="Georgia Belle" panose="02000603000000000000" pitchFamily="2" charset="0"/>
              </a:rPr>
              <a:t>$1,000</a:t>
            </a:r>
            <a:endParaRPr lang="en-US" sz="2800" b="1" spc="300" dirty="0">
              <a:solidFill>
                <a:srgbClr val="663300"/>
              </a:solidFill>
              <a:latin typeface="Georgia Belle" panose="02000603000000000000" pitchFamily="2" charset="0"/>
              <a:ea typeface="Georgia Belle" panose="02000603000000000000" pitchFamily="2" charset="0"/>
            </a:endParaRPr>
          </a:p>
          <a:p>
            <a:pPr marL="754380" indent="-571500">
              <a:spcBef>
                <a:spcPts val="0"/>
              </a:spcBef>
              <a:buSzPct val="125000"/>
              <a:buFont typeface="Courier New" panose="02070309020205020404" pitchFamily="49" charset="0"/>
              <a:buChar char="o"/>
              <a:defRPr/>
            </a:pPr>
            <a:endParaRPr lang="en-US" sz="2800" b="1" spc="300" dirty="0">
              <a:solidFill>
                <a:srgbClr val="663300"/>
              </a:solidFill>
              <a:latin typeface="Georgia Belle" panose="02000603000000000000" pitchFamily="2" charset="0"/>
              <a:ea typeface="Georgia Belle" panose="02000603000000000000" pitchFamily="2" charset="0"/>
            </a:endParaRPr>
          </a:p>
          <a:p>
            <a:pPr marL="754380" indent="-571500">
              <a:spcBef>
                <a:spcPts val="0"/>
              </a:spcBef>
              <a:buSzPct val="125000"/>
              <a:buFont typeface="Courier New" panose="02070309020205020404" pitchFamily="49" charset="0"/>
              <a:buChar char="o"/>
              <a:defRPr/>
            </a:pPr>
            <a:r>
              <a:rPr lang="en-US" sz="2800" b="1" spc="300" dirty="0">
                <a:solidFill>
                  <a:srgbClr val="663300"/>
                </a:solidFill>
                <a:latin typeface="Georgia Belle" panose="02000603000000000000" pitchFamily="2" charset="0"/>
                <a:ea typeface="Georgia Belle" panose="02000603000000000000" pitchFamily="2" charset="0"/>
              </a:rPr>
              <a:t>Individual Teacher</a:t>
            </a:r>
            <a:r>
              <a:rPr lang="en-US" sz="2800" spc="300" dirty="0">
                <a:solidFill>
                  <a:srgbClr val="663300"/>
                </a:solidFill>
                <a:latin typeface="Georgia Belle" panose="02000603000000000000" pitchFamily="2" charset="0"/>
                <a:ea typeface="Georgia Belle" panose="02000603000000000000" pitchFamily="2" charset="0"/>
              </a:rPr>
              <a:t>–Up to </a:t>
            </a:r>
            <a:r>
              <a:rPr lang="en-US" sz="2800" b="1" spc="300" dirty="0">
                <a:solidFill>
                  <a:srgbClr val="E76366"/>
                </a:solidFill>
                <a:latin typeface="Georgia Belle" panose="02000603000000000000" pitchFamily="2" charset="0"/>
                <a:ea typeface="Georgia Belle" panose="02000603000000000000" pitchFamily="2" charset="0"/>
              </a:rPr>
              <a:t>$2,500</a:t>
            </a:r>
          </a:p>
          <a:p>
            <a:pPr marL="754380" indent="-571500">
              <a:spcBef>
                <a:spcPts val="0"/>
              </a:spcBef>
              <a:buSzPct val="125000"/>
              <a:buFont typeface="Courier New" panose="02070309020205020404" pitchFamily="49" charset="0"/>
              <a:buChar char="o"/>
              <a:defRPr/>
            </a:pPr>
            <a:endParaRPr lang="en-US" sz="2800" spc="300" dirty="0">
              <a:solidFill>
                <a:srgbClr val="663300"/>
              </a:solidFill>
              <a:latin typeface="Georgia Belle" panose="02000603000000000000" pitchFamily="2" charset="0"/>
              <a:ea typeface="Georgia Belle" panose="02000603000000000000" pitchFamily="2" charset="0"/>
            </a:endParaRPr>
          </a:p>
          <a:p>
            <a:pPr marL="754380" indent="-571500">
              <a:spcBef>
                <a:spcPts val="0"/>
              </a:spcBef>
              <a:buSzPct val="125000"/>
              <a:buFont typeface="Courier New" panose="02070309020205020404" pitchFamily="49" charset="0"/>
              <a:buChar char="o"/>
              <a:defRPr/>
            </a:pPr>
            <a:r>
              <a:rPr lang="en-US" sz="2800" b="1" spc="300" dirty="0">
                <a:solidFill>
                  <a:srgbClr val="663300"/>
                </a:solidFill>
                <a:latin typeface="Georgia Belle" panose="02000603000000000000" pitchFamily="2" charset="0"/>
                <a:ea typeface="Georgia Belle" panose="02000603000000000000" pitchFamily="2" charset="0"/>
              </a:rPr>
              <a:t>Grade level, department or more than one teacher</a:t>
            </a:r>
            <a:r>
              <a:rPr lang="en-US" sz="2800" spc="300" dirty="0">
                <a:solidFill>
                  <a:srgbClr val="663300"/>
                </a:solidFill>
                <a:latin typeface="Georgia Belle" panose="02000603000000000000" pitchFamily="2" charset="0"/>
                <a:ea typeface="Georgia Belle" panose="02000603000000000000" pitchFamily="2" charset="0"/>
              </a:rPr>
              <a:t>–Up to </a:t>
            </a:r>
            <a:r>
              <a:rPr lang="en-US" sz="2800" b="1" spc="300" dirty="0">
                <a:solidFill>
                  <a:srgbClr val="E76366"/>
                </a:solidFill>
                <a:latin typeface="Georgia Belle" panose="02000603000000000000" pitchFamily="2" charset="0"/>
                <a:ea typeface="Georgia Belle" panose="02000603000000000000" pitchFamily="2" charset="0"/>
              </a:rPr>
              <a:t>$7,500</a:t>
            </a:r>
          </a:p>
          <a:p>
            <a:pPr marL="754380" indent="-571500">
              <a:spcBef>
                <a:spcPts val="0"/>
              </a:spcBef>
              <a:buSzPct val="125000"/>
              <a:buFont typeface="Courier New" panose="02070309020205020404" pitchFamily="49" charset="0"/>
              <a:buChar char="o"/>
              <a:defRPr/>
            </a:pPr>
            <a:endParaRPr lang="en-US" sz="2800" b="1" spc="300" dirty="0">
              <a:solidFill>
                <a:srgbClr val="663300"/>
              </a:solidFill>
              <a:latin typeface="Georgia Belle" panose="02000603000000000000" pitchFamily="2" charset="0"/>
              <a:ea typeface="Georgia Belle" panose="02000603000000000000" pitchFamily="2" charset="0"/>
            </a:endParaRPr>
          </a:p>
          <a:p>
            <a:pPr marL="754380" indent="-571500">
              <a:spcBef>
                <a:spcPts val="0"/>
              </a:spcBef>
              <a:buSzPct val="125000"/>
              <a:buFont typeface="Courier New" panose="02070309020205020404" pitchFamily="49" charset="0"/>
              <a:buChar char="o"/>
              <a:defRPr/>
            </a:pPr>
            <a:r>
              <a:rPr lang="en-US" sz="2800" b="1" spc="300" dirty="0">
                <a:solidFill>
                  <a:srgbClr val="663300"/>
                </a:solidFill>
                <a:latin typeface="Georgia Belle" panose="02000603000000000000" pitchFamily="2" charset="0"/>
                <a:ea typeface="Georgia Belle" panose="02000603000000000000" pitchFamily="2" charset="0"/>
              </a:rPr>
              <a:t>Entire Campus</a:t>
            </a:r>
            <a:r>
              <a:rPr lang="en-US" sz="2800" spc="300" dirty="0">
                <a:solidFill>
                  <a:srgbClr val="663300"/>
                </a:solidFill>
                <a:latin typeface="Georgia Belle" panose="02000603000000000000" pitchFamily="2" charset="0"/>
                <a:ea typeface="Georgia Belle" panose="02000603000000000000" pitchFamily="2" charset="0"/>
              </a:rPr>
              <a:t>–Up to </a:t>
            </a:r>
            <a:r>
              <a:rPr lang="en-US" sz="2800" b="1" spc="300" dirty="0">
                <a:solidFill>
                  <a:srgbClr val="E76366"/>
                </a:solidFill>
                <a:latin typeface="Georgia Belle" panose="02000603000000000000" pitchFamily="2" charset="0"/>
                <a:ea typeface="Georgia Belle" panose="02000603000000000000" pitchFamily="2" charset="0"/>
              </a:rPr>
              <a:t>$10,000 </a:t>
            </a:r>
          </a:p>
          <a:p>
            <a:pPr marL="754380" indent="-571500">
              <a:spcBef>
                <a:spcPts val="0"/>
              </a:spcBef>
              <a:buSzPct val="125000"/>
              <a:buFont typeface="Courier New" panose="02070309020205020404" pitchFamily="49" charset="0"/>
              <a:buChar char="o"/>
              <a:defRPr/>
            </a:pPr>
            <a:endParaRPr lang="en-US" sz="2800" spc="300" dirty="0">
              <a:solidFill>
                <a:srgbClr val="663300"/>
              </a:solidFill>
              <a:latin typeface="Georgia Belle" panose="02000603000000000000" pitchFamily="2" charset="0"/>
              <a:ea typeface="Georgia Belle" panose="02000603000000000000" pitchFamily="2" charset="0"/>
            </a:endParaRPr>
          </a:p>
          <a:p>
            <a:pPr marL="754380" indent="-571500">
              <a:spcBef>
                <a:spcPts val="0"/>
              </a:spcBef>
              <a:buSzPct val="125000"/>
              <a:buFont typeface="Courier New" panose="02070309020205020404" pitchFamily="49" charset="0"/>
              <a:buChar char="o"/>
              <a:defRPr/>
            </a:pPr>
            <a:r>
              <a:rPr lang="en-US" sz="2800" b="1" spc="300" dirty="0">
                <a:solidFill>
                  <a:srgbClr val="663300"/>
                </a:solidFill>
                <a:latin typeface="Georgia Belle" panose="02000603000000000000" pitchFamily="2" charset="0"/>
                <a:ea typeface="Georgia Belle" panose="02000603000000000000" pitchFamily="2" charset="0"/>
              </a:rPr>
              <a:t>Multi-campus</a:t>
            </a:r>
            <a:r>
              <a:rPr lang="en-US" sz="2800" spc="300" dirty="0">
                <a:solidFill>
                  <a:srgbClr val="663300"/>
                </a:solidFill>
                <a:latin typeface="Georgia Belle" panose="02000603000000000000" pitchFamily="2" charset="0"/>
                <a:ea typeface="Georgia Belle" panose="02000603000000000000" pitchFamily="2" charset="0"/>
              </a:rPr>
              <a:t>–Up to </a:t>
            </a:r>
            <a:r>
              <a:rPr lang="en-US" sz="2800" b="1" spc="300" dirty="0">
                <a:solidFill>
                  <a:srgbClr val="E76366"/>
                </a:solidFill>
                <a:latin typeface="Georgia Belle" panose="02000603000000000000" pitchFamily="2" charset="0"/>
                <a:ea typeface="Georgia Belle" panose="02000603000000000000" pitchFamily="2" charset="0"/>
              </a:rPr>
              <a:t>$15,000 </a:t>
            </a:r>
          </a:p>
          <a:p>
            <a:pPr marL="182880" indent="0">
              <a:spcBef>
                <a:spcPts val="0"/>
              </a:spcBef>
              <a:buSzPct val="125000"/>
              <a:buNone/>
              <a:defRPr/>
            </a:pPr>
            <a:r>
              <a:rPr lang="en-US" sz="2800" b="1" spc="300" dirty="0">
                <a:solidFill>
                  <a:srgbClr val="663300"/>
                </a:solidFill>
                <a:latin typeface="Georgia Belle" panose="02000603000000000000" pitchFamily="2" charset="0"/>
                <a:ea typeface="Georgia Belle" panose="02000603000000000000" pitchFamily="2" charset="0"/>
              </a:rPr>
              <a:t>     </a:t>
            </a:r>
            <a:endParaRPr lang="en-US" sz="2800" spc="300" dirty="0">
              <a:solidFill>
                <a:srgbClr val="663300"/>
              </a:solidFill>
              <a:latin typeface="Georgia Belle" panose="02000603000000000000" pitchFamily="2" charset="0"/>
              <a:ea typeface="Georgia Belle" panose="02000603000000000000" pitchFamily="2" charset="0"/>
            </a:endParaRPr>
          </a:p>
          <a:p>
            <a:pPr marL="754380" indent="-571500">
              <a:spcBef>
                <a:spcPts val="0"/>
              </a:spcBef>
              <a:buSzPct val="125000"/>
              <a:buFont typeface="Courier New" panose="02070309020205020404" pitchFamily="49" charset="0"/>
              <a:buChar char="o"/>
              <a:defRPr/>
            </a:pPr>
            <a:r>
              <a:rPr lang="en-US" sz="2800" b="1" spc="300" dirty="0">
                <a:solidFill>
                  <a:srgbClr val="663300"/>
                </a:solidFill>
                <a:latin typeface="Georgia Belle" panose="02000603000000000000" pitchFamily="2" charset="0"/>
                <a:ea typeface="Georgia Belle" panose="02000603000000000000" pitchFamily="2" charset="0"/>
              </a:rPr>
              <a:t>District-wide impact</a:t>
            </a:r>
            <a:r>
              <a:rPr lang="en-US" sz="2800" spc="300" dirty="0">
                <a:solidFill>
                  <a:srgbClr val="663300"/>
                </a:solidFill>
                <a:latin typeface="Georgia Belle" panose="02000603000000000000" pitchFamily="2" charset="0"/>
                <a:ea typeface="Georgia Belle" panose="02000603000000000000" pitchFamily="2" charset="0"/>
              </a:rPr>
              <a:t>–Up to </a:t>
            </a:r>
            <a:r>
              <a:rPr lang="en-US" sz="2800" b="1" spc="300" dirty="0">
                <a:solidFill>
                  <a:srgbClr val="E76366"/>
                </a:solidFill>
                <a:latin typeface="Georgia Belle" panose="02000603000000000000" pitchFamily="2" charset="0"/>
                <a:ea typeface="Georgia Belle" panose="02000603000000000000" pitchFamily="2" charset="0"/>
              </a:rPr>
              <a:t>$25,000</a:t>
            </a:r>
          </a:p>
        </p:txBody>
      </p:sp>
      <p:pic>
        <p:nvPicPr>
          <p:cNvPr id="6" name="Graphic 5">
            <a:extLst>
              <a:ext uri="{FF2B5EF4-FFF2-40B4-BE49-F238E27FC236}">
                <a16:creationId xmlns:a16="http://schemas.microsoft.com/office/drawing/2014/main" id="{A9A1BA7B-4AA3-4095-8A8A-D0158112BB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712" y="1828800"/>
            <a:ext cx="434888" cy="502264"/>
          </a:xfrm>
          <a:prstGeom prst="rect">
            <a:avLst/>
          </a:prstGeom>
        </p:spPr>
      </p:pic>
      <p:pic>
        <p:nvPicPr>
          <p:cNvPr id="13" name="Graphic 12">
            <a:extLst>
              <a:ext uri="{FF2B5EF4-FFF2-40B4-BE49-F238E27FC236}">
                <a16:creationId xmlns:a16="http://schemas.microsoft.com/office/drawing/2014/main" id="{E0F9E239-4E23-4D75-B8D0-C84FC2C93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712" y="2590800"/>
            <a:ext cx="434888" cy="502264"/>
          </a:xfrm>
          <a:prstGeom prst="rect">
            <a:avLst/>
          </a:prstGeom>
        </p:spPr>
      </p:pic>
      <p:pic>
        <p:nvPicPr>
          <p:cNvPr id="14" name="Graphic 13">
            <a:extLst>
              <a:ext uri="{FF2B5EF4-FFF2-40B4-BE49-F238E27FC236}">
                <a16:creationId xmlns:a16="http://schemas.microsoft.com/office/drawing/2014/main" id="{FBE584EA-7D3E-47F0-BFDE-881CCF2D96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712" y="3352800"/>
            <a:ext cx="434888" cy="502264"/>
          </a:xfrm>
          <a:prstGeom prst="rect">
            <a:avLst/>
          </a:prstGeom>
        </p:spPr>
      </p:pic>
      <p:pic>
        <p:nvPicPr>
          <p:cNvPr id="15" name="Graphic 14">
            <a:extLst>
              <a:ext uri="{FF2B5EF4-FFF2-40B4-BE49-F238E27FC236}">
                <a16:creationId xmlns:a16="http://schemas.microsoft.com/office/drawing/2014/main" id="{F950EB8C-875C-4456-A11E-9C498A7B81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712" y="4495800"/>
            <a:ext cx="434888" cy="502264"/>
          </a:xfrm>
          <a:prstGeom prst="rect">
            <a:avLst/>
          </a:prstGeom>
        </p:spPr>
      </p:pic>
      <p:pic>
        <p:nvPicPr>
          <p:cNvPr id="7" name="Graphic 6">
            <a:extLst>
              <a:ext uri="{FF2B5EF4-FFF2-40B4-BE49-F238E27FC236}">
                <a16:creationId xmlns:a16="http://schemas.microsoft.com/office/drawing/2014/main" id="{AEFABABA-B1F5-49B6-90CB-8C9C0E4F40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4572000" cy="666974"/>
          </a:xfrm>
          <a:prstGeom prst="rect">
            <a:avLst/>
          </a:prstGeom>
        </p:spPr>
      </p:pic>
      <p:pic>
        <p:nvPicPr>
          <p:cNvPr id="18" name="Graphic 17">
            <a:extLst>
              <a:ext uri="{FF2B5EF4-FFF2-40B4-BE49-F238E27FC236}">
                <a16:creationId xmlns:a16="http://schemas.microsoft.com/office/drawing/2014/main" id="{2CE1103F-F62D-4F9C-A52D-15335A9B9E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2000" y="-1700"/>
            <a:ext cx="4572000" cy="666974"/>
          </a:xfrm>
          <a:prstGeom prst="rect">
            <a:avLst/>
          </a:prstGeom>
        </p:spPr>
      </p:pic>
      <p:pic>
        <p:nvPicPr>
          <p:cNvPr id="20" name="Graphic 19">
            <a:extLst>
              <a:ext uri="{FF2B5EF4-FFF2-40B4-BE49-F238E27FC236}">
                <a16:creationId xmlns:a16="http://schemas.microsoft.com/office/drawing/2014/main" id="{1DBAB3FF-DA92-467C-BF50-7BE2816E4B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712" y="5257800"/>
            <a:ext cx="434888" cy="502264"/>
          </a:xfrm>
          <a:prstGeom prst="rect">
            <a:avLst/>
          </a:prstGeom>
        </p:spPr>
      </p:pic>
      <p:pic>
        <p:nvPicPr>
          <p:cNvPr id="21" name="Graphic 20">
            <a:extLst>
              <a:ext uri="{FF2B5EF4-FFF2-40B4-BE49-F238E27FC236}">
                <a16:creationId xmlns:a16="http://schemas.microsoft.com/office/drawing/2014/main" id="{2486E53B-F758-49BD-92CF-A126A93499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712" y="6066504"/>
            <a:ext cx="434888" cy="502264"/>
          </a:xfrm>
          <a:prstGeom prst="rect">
            <a:avLst/>
          </a:prstGeom>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8543" y="1600200"/>
            <a:ext cx="7772400" cy="1066800"/>
          </a:xfrm>
        </p:spPr>
        <p:txBody>
          <a:bodyPr>
            <a:normAutofit/>
          </a:bodyPr>
          <a:lstStyle/>
          <a:p>
            <a:pPr marL="0" indent="0" algn="ctr">
              <a:buNone/>
            </a:pPr>
            <a:r>
              <a:rPr lang="en-US" sz="4800" dirty="0">
                <a:hlinkClick r:id="rId2"/>
              </a:rPr>
              <a:t>Givetokids.csisd.org</a:t>
            </a:r>
            <a:endParaRPr lang="en-US" sz="4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6752" y="5334000"/>
            <a:ext cx="4730496" cy="1447800"/>
          </a:xfrm>
          <a:prstGeom prst="rect">
            <a:avLst/>
          </a:prstGeom>
        </p:spPr>
      </p:pic>
      <p:sp>
        <p:nvSpPr>
          <p:cNvPr id="5" name="Title 2"/>
          <p:cNvSpPr txBox="1">
            <a:spLocks/>
          </p:cNvSpPr>
          <p:nvPr/>
        </p:nvSpPr>
        <p:spPr>
          <a:xfrm>
            <a:off x="685800" y="533400"/>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pPr>
            <a:r>
              <a:rPr lang="en-US" sz="4400" dirty="0">
                <a:solidFill>
                  <a:srgbClr val="663300"/>
                </a:solidFill>
                <a:latin typeface="appleberry" pitchFamily="2" charset="0"/>
              </a:rPr>
              <a:t>Online Grant Application</a:t>
            </a:r>
          </a:p>
        </p:txBody>
      </p:sp>
      <p:sp>
        <p:nvSpPr>
          <p:cNvPr id="7" name="TextBox 6"/>
          <p:cNvSpPr txBox="1"/>
          <p:nvPr/>
        </p:nvSpPr>
        <p:spPr>
          <a:xfrm>
            <a:off x="609600" y="2527012"/>
            <a:ext cx="7924800" cy="2554545"/>
          </a:xfrm>
          <a:prstGeom prst="rect">
            <a:avLst/>
          </a:prstGeom>
          <a:noFill/>
        </p:spPr>
        <p:txBody>
          <a:bodyPr wrap="square" rtlCol="0">
            <a:spAutoFit/>
          </a:bodyPr>
          <a:lstStyle/>
          <a:p>
            <a:pPr algn="ctr"/>
            <a:r>
              <a:rPr lang="en-US" sz="3200" spc="300" dirty="0">
                <a:solidFill>
                  <a:srgbClr val="E76366"/>
                </a:solidFill>
                <a:ea typeface="Georgia Belle" panose="02000603000000000000" pitchFamily="2" charset="0"/>
              </a:rPr>
              <a:t>Applications are created through a third-party site called </a:t>
            </a:r>
            <a:r>
              <a:rPr lang="en-US" sz="3200" spc="300" dirty="0" err="1">
                <a:solidFill>
                  <a:srgbClr val="E76366"/>
                </a:solidFill>
                <a:ea typeface="Georgia Belle" panose="02000603000000000000" pitchFamily="2" charset="0"/>
              </a:rPr>
              <a:t>SmarterSelect</a:t>
            </a:r>
            <a:r>
              <a:rPr lang="en-US" sz="3200" spc="300" dirty="0">
                <a:solidFill>
                  <a:srgbClr val="E76366"/>
                </a:solidFill>
                <a:ea typeface="Georgia Belle" panose="02000603000000000000" pitchFamily="2" charset="0"/>
              </a:rPr>
              <a:t>. </a:t>
            </a:r>
          </a:p>
          <a:p>
            <a:pPr algn="ctr"/>
            <a:r>
              <a:rPr lang="en-US" sz="3200" spc="300" dirty="0">
                <a:solidFill>
                  <a:srgbClr val="E76366"/>
                </a:solidFill>
                <a:ea typeface="Georgia Belle" panose="02000603000000000000" pitchFamily="2" charset="0"/>
              </a:rPr>
              <a:t>You must create a username &amp; password. The application can be </a:t>
            </a:r>
          </a:p>
          <a:p>
            <a:pPr algn="ctr"/>
            <a:r>
              <a:rPr lang="en-US" sz="3200" spc="300" dirty="0">
                <a:solidFill>
                  <a:srgbClr val="E76366"/>
                </a:solidFill>
                <a:ea typeface="Georgia Belle" panose="02000603000000000000" pitchFamily="2" charset="0"/>
              </a:rPr>
              <a:t>edited until you click submit.</a:t>
            </a:r>
          </a:p>
        </p:txBody>
      </p:sp>
      <p:pic>
        <p:nvPicPr>
          <p:cNvPr id="9" name="Graphic 8">
            <a:extLst>
              <a:ext uri="{FF2B5EF4-FFF2-40B4-BE49-F238E27FC236}">
                <a16:creationId xmlns:a16="http://schemas.microsoft.com/office/drawing/2014/main" id="{10E36B4E-ECF8-46C9-B002-CC37BBBE06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4572000" cy="666974"/>
          </a:xfrm>
          <a:prstGeom prst="rect">
            <a:avLst/>
          </a:prstGeom>
        </p:spPr>
      </p:pic>
      <p:pic>
        <p:nvPicPr>
          <p:cNvPr id="10" name="Graphic 9">
            <a:extLst>
              <a:ext uri="{FF2B5EF4-FFF2-40B4-BE49-F238E27FC236}">
                <a16:creationId xmlns:a16="http://schemas.microsoft.com/office/drawing/2014/main" id="{4CE6915A-C630-4C58-A97C-7219829EB0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2000" y="-1700"/>
            <a:ext cx="4572000" cy="666974"/>
          </a:xfrm>
          <a:prstGeom prst="rect">
            <a:avLst/>
          </a:prstGeom>
        </p:spPr>
      </p:pic>
    </p:spTree>
    <p:extLst>
      <p:ext uri="{BB962C8B-B14F-4D97-AF65-F5344CB8AC3E}">
        <p14:creationId xmlns:p14="http://schemas.microsoft.com/office/powerpoint/2010/main" val="132492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838200"/>
            <a:ext cx="8229600" cy="1143000"/>
          </a:xfrm>
        </p:spPr>
        <p:txBody>
          <a:bodyPr>
            <a:normAutofit/>
          </a:bodyPr>
          <a:lstStyle/>
          <a:p>
            <a:pPr eaLnBrk="1" fontAlgn="auto" hangingPunct="1">
              <a:spcAft>
                <a:spcPts val="0"/>
              </a:spcAft>
              <a:defRPr/>
            </a:pPr>
            <a:r>
              <a:rPr lang="en-US" sz="5400" dirty="0">
                <a:solidFill>
                  <a:srgbClr val="E76366"/>
                </a:solidFill>
                <a:latin typeface="appleberry" pitchFamily="2" charset="0"/>
              </a:rPr>
              <a:t>Grant Overview</a:t>
            </a:r>
          </a:p>
        </p:txBody>
      </p:sp>
      <p:sp>
        <p:nvSpPr>
          <p:cNvPr id="6" name="TextBox 5"/>
          <p:cNvSpPr txBox="1"/>
          <p:nvPr/>
        </p:nvSpPr>
        <p:spPr>
          <a:xfrm>
            <a:off x="457200" y="1905000"/>
            <a:ext cx="8458200" cy="4708981"/>
          </a:xfrm>
          <a:prstGeom prst="rect">
            <a:avLst/>
          </a:prstGeom>
          <a:noFill/>
          <a:ln>
            <a:solidFill>
              <a:schemeClr val="bg1"/>
            </a:solidFill>
          </a:ln>
        </p:spPr>
        <p:txBody>
          <a:bodyPr wrap="square">
            <a:spAutoFit/>
          </a:bodyPr>
          <a:lstStyle/>
          <a:p>
            <a:pPr marL="342900" indent="-342900">
              <a:buFontTx/>
              <a:buAutoNum type="arabicPeriod"/>
              <a:defRPr/>
            </a:pPr>
            <a:r>
              <a:rPr lang="en-US" sz="2800" b="1" spc="300" dirty="0">
                <a:solidFill>
                  <a:srgbClr val="663300"/>
                </a:solidFill>
                <a:ea typeface="Georgia Belle" panose="02000603000000000000" pitchFamily="2" charset="0"/>
              </a:rPr>
              <a:t>Grant Name –  </a:t>
            </a:r>
            <a:r>
              <a:rPr lang="en-US" sz="2800" spc="300" dirty="0">
                <a:solidFill>
                  <a:srgbClr val="663300"/>
                </a:solidFill>
                <a:ea typeface="Georgia Belle" panose="02000603000000000000" pitchFamily="2" charset="0"/>
              </a:rPr>
              <a:t>Be Creative! (but don’t use your campus name in the title)</a:t>
            </a:r>
          </a:p>
          <a:p>
            <a:pPr marL="342900" indent="-342900">
              <a:buFontTx/>
              <a:buAutoNum type="arabicPeriod"/>
              <a:defRPr/>
            </a:pPr>
            <a:endParaRPr lang="en-US" sz="1600" b="1" spc="300" dirty="0">
              <a:solidFill>
                <a:srgbClr val="663300"/>
              </a:solidFill>
              <a:ea typeface="Georgia Belle" panose="02000603000000000000" pitchFamily="2" charset="0"/>
            </a:endParaRPr>
          </a:p>
          <a:p>
            <a:pPr marL="342900" indent="-342900">
              <a:buFontTx/>
              <a:buAutoNum type="arabicPeriod"/>
              <a:defRPr/>
            </a:pPr>
            <a:r>
              <a:rPr lang="en-US" sz="2800" b="1" spc="300" dirty="0">
                <a:solidFill>
                  <a:srgbClr val="663300"/>
                </a:solidFill>
                <a:ea typeface="Georgia Belle" panose="02000603000000000000" pitchFamily="2" charset="0"/>
              </a:rPr>
              <a:t>Description – </a:t>
            </a:r>
            <a:r>
              <a:rPr lang="en-US" sz="2800" spc="300" dirty="0">
                <a:solidFill>
                  <a:srgbClr val="663300"/>
                </a:solidFill>
                <a:ea typeface="Georgia Belle" panose="02000603000000000000" pitchFamily="2" charset="0"/>
              </a:rPr>
              <a:t>keep it short &amp; to the point.</a:t>
            </a:r>
          </a:p>
          <a:p>
            <a:pPr marL="342900" indent="-342900">
              <a:buFontTx/>
              <a:buAutoNum type="arabicPeriod"/>
              <a:defRPr/>
            </a:pPr>
            <a:endParaRPr lang="en-US" sz="1600" b="1" spc="300" dirty="0">
              <a:solidFill>
                <a:srgbClr val="663300"/>
              </a:solidFill>
              <a:ea typeface="Georgia Belle" panose="02000603000000000000" pitchFamily="2" charset="0"/>
            </a:endParaRPr>
          </a:p>
          <a:p>
            <a:pPr marL="342900" indent="-342900">
              <a:buFontTx/>
              <a:buAutoNum type="arabicPeriod"/>
              <a:defRPr/>
            </a:pPr>
            <a:r>
              <a:rPr lang="en-US" sz="2800" b="1" spc="300" dirty="0">
                <a:solidFill>
                  <a:srgbClr val="663300"/>
                </a:solidFill>
                <a:ea typeface="Georgia Belle" panose="02000603000000000000" pitchFamily="2" charset="0"/>
              </a:rPr>
              <a:t>Amount Requested – </a:t>
            </a:r>
            <a:r>
              <a:rPr lang="en-US" sz="2800" spc="300" dirty="0">
                <a:solidFill>
                  <a:srgbClr val="663300"/>
                </a:solidFill>
                <a:ea typeface="Georgia Belle" panose="02000603000000000000" pitchFamily="2" charset="0"/>
              </a:rPr>
              <a:t>make sure your amount matches your budget sheet.</a:t>
            </a:r>
          </a:p>
          <a:p>
            <a:pPr marL="342900" indent="-342900">
              <a:buFontTx/>
              <a:buAutoNum type="arabicPeriod"/>
              <a:defRPr/>
            </a:pPr>
            <a:endParaRPr lang="en-US" sz="1600" b="1" spc="300" dirty="0">
              <a:solidFill>
                <a:srgbClr val="663300"/>
              </a:solidFill>
              <a:ea typeface="Georgia Belle" panose="02000603000000000000" pitchFamily="2" charset="0"/>
            </a:endParaRPr>
          </a:p>
          <a:p>
            <a:pPr marL="342900" indent="-342900">
              <a:buFontTx/>
              <a:buAutoNum type="arabicPeriod"/>
              <a:defRPr/>
            </a:pPr>
            <a:r>
              <a:rPr lang="en-US" sz="2800" b="1" spc="300" dirty="0">
                <a:solidFill>
                  <a:srgbClr val="663300"/>
                </a:solidFill>
                <a:ea typeface="Georgia Belle" panose="02000603000000000000" pitchFamily="2" charset="0"/>
              </a:rPr>
              <a:t>Previously funded – </a:t>
            </a:r>
            <a:r>
              <a:rPr lang="en-US" sz="2800" spc="300" dirty="0">
                <a:solidFill>
                  <a:srgbClr val="663300"/>
                </a:solidFill>
                <a:ea typeface="Georgia Belle" panose="02000603000000000000" pitchFamily="2" charset="0"/>
              </a:rPr>
              <a:t>has this grant been funded before? *Our board often wants to repeat successful grants at other campuses.</a:t>
            </a:r>
          </a:p>
        </p:txBody>
      </p:sp>
      <p:pic>
        <p:nvPicPr>
          <p:cNvPr id="7" name="Graphic 6">
            <a:extLst>
              <a:ext uri="{FF2B5EF4-FFF2-40B4-BE49-F238E27FC236}">
                <a16:creationId xmlns:a16="http://schemas.microsoft.com/office/drawing/2014/main" id="{F8F07788-4C01-4931-AB7A-D4EA883AD2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72000" cy="666974"/>
          </a:xfrm>
          <a:prstGeom prst="rect">
            <a:avLst/>
          </a:prstGeom>
        </p:spPr>
      </p:pic>
      <p:pic>
        <p:nvPicPr>
          <p:cNvPr id="8" name="Graphic 7">
            <a:extLst>
              <a:ext uri="{FF2B5EF4-FFF2-40B4-BE49-F238E27FC236}">
                <a16:creationId xmlns:a16="http://schemas.microsoft.com/office/drawing/2014/main" id="{B2D25F83-CB61-47FF-958E-58C63F3D5E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700"/>
            <a:ext cx="4572000" cy="666974"/>
          </a:xfrm>
          <a:prstGeom prst="rect">
            <a:avLst/>
          </a:prstGeom>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36173" y="598487"/>
            <a:ext cx="7886700" cy="1325563"/>
          </a:xfrm>
        </p:spPr>
        <p:txBody>
          <a:bodyPr>
            <a:noAutofit/>
          </a:bodyPr>
          <a:lstStyle/>
          <a:p>
            <a:pPr eaLnBrk="1" fontAlgn="auto" hangingPunct="1">
              <a:spcAft>
                <a:spcPts val="0"/>
              </a:spcAft>
              <a:defRPr/>
            </a:pPr>
            <a:r>
              <a:rPr lang="en-US" sz="4800" dirty="0">
                <a:solidFill>
                  <a:srgbClr val="E76366"/>
                </a:solidFill>
                <a:latin typeface="appleberry" pitchFamily="2" charset="0"/>
              </a:rPr>
              <a:t>The Proposal</a:t>
            </a:r>
          </a:p>
        </p:txBody>
      </p:sp>
      <p:sp>
        <p:nvSpPr>
          <p:cNvPr id="2" name="Content Placeholder 1"/>
          <p:cNvSpPr>
            <a:spLocks noGrp="1"/>
          </p:cNvSpPr>
          <p:nvPr>
            <p:ph idx="1"/>
          </p:nvPr>
        </p:nvSpPr>
        <p:spPr>
          <a:xfrm>
            <a:off x="114300" y="1858963"/>
            <a:ext cx="8568146" cy="4463460"/>
          </a:xfrm>
        </p:spPr>
        <p:txBody>
          <a:bodyPr>
            <a:normAutofit/>
          </a:bodyPr>
          <a:lstStyle/>
          <a:p>
            <a:pPr lvl="1">
              <a:lnSpc>
                <a:spcPct val="100000"/>
              </a:lnSpc>
              <a:buClr>
                <a:srgbClr val="C00000"/>
              </a:buClr>
              <a:defRPr/>
            </a:pPr>
            <a:r>
              <a:rPr lang="en-US" sz="2800" b="1" spc="300" dirty="0">
                <a:solidFill>
                  <a:srgbClr val="663300"/>
                </a:solidFill>
                <a:latin typeface="Georgia Belle" panose="02000603000000000000" pitchFamily="2" charset="0"/>
                <a:ea typeface="Georgia Belle" panose="02000603000000000000" pitchFamily="2" charset="0"/>
              </a:rPr>
              <a:t> </a:t>
            </a:r>
            <a:r>
              <a:rPr lang="en-US" sz="2800" spc="300" dirty="0">
                <a:solidFill>
                  <a:srgbClr val="663300"/>
                </a:solidFill>
                <a:ea typeface="Georgia Belle" panose="02000603000000000000" pitchFamily="2" charset="0"/>
              </a:rPr>
              <a:t>What is the current issue or area of  	improvement are you trying to address?</a:t>
            </a:r>
          </a:p>
          <a:p>
            <a:pPr lvl="1">
              <a:lnSpc>
                <a:spcPct val="100000"/>
              </a:lnSpc>
              <a:buClr>
                <a:srgbClr val="C00000"/>
              </a:buClr>
              <a:defRPr/>
            </a:pPr>
            <a:endParaRPr lang="en-US" sz="1600" spc="300" dirty="0">
              <a:solidFill>
                <a:srgbClr val="663300"/>
              </a:solidFill>
              <a:ea typeface="Georgia Belle" panose="02000603000000000000" pitchFamily="2" charset="0"/>
            </a:endParaRPr>
          </a:p>
          <a:p>
            <a:pPr lvl="1">
              <a:lnSpc>
                <a:spcPct val="100000"/>
              </a:lnSpc>
              <a:buClr>
                <a:srgbClr val="C00000"/>
              </a:buClr>
              <a:defRPr/>
            </a:pPr>
            <a:r>
              <a:rPr lang="en-US" sz="2800" spc="300" dirty="0">
                <a:solidFill>
                  <a:srgbClr val="663300"/>
                </a:solidFill>
                <a:ea typeface="Georgia Belle" panose="02000603000000000000" pitchFamily="2" charset="0"/>
              </a:rPr>
              <a:t> What will students learn?</a:t>
            </a:r>
          </a:p>
          <a:p>
            <a:pPr lvl="1">
              <a:lnSpc>
                <a:spcPct val="100000"/>
              </a:lnSpc>
              <a:buClr>
                <a:srgbClr val="C00000"/>
              </a:buClr>
              <a:defRPr/>
            </a:pPr>
            <a:endParaRPr lang="en-US" sz="1600" spc="300" dirty="0">
              <a:solidFill>
                <a:srgbClr val="663300"/>
              </a:solidFill>
              <a:ea typeface="Georgia Belle" panose="02000603000000000000" pitchFamily="2" charset="0"/>
            </a:endParaRPr>
          </a:p>
          <a:p>
            <a:pPr lvl="1">
              <a:lnSpc>
                <a:spcPct val="100000"/>
              </a:lnSpc>
              <a:buClr>
                <a:srgbClr val="C00000"/>
              </a:buClr>
              <a:defRPr/>
            </a:pPr>
            <a:r>
              <a:rPr lang="en-US" sz="2800" spc="300" dirty="0">
                <a:solidFill>
                  <a:srgbClr val="663300"/>
                </a:solidFill>
                <a:ea typeface="Georgia Belle" panose="02000603000000000000" pitchFamily="2" charset="0"/>
              </a:rPr>
              <a:t> What are the objectives you hope to 	accomplish? – Provide a snapshot!</a:t>
            </a:r>
          </a:p>
          <a:p>
            <a:pPr lvl="1">
              <a:lnSpc>
                <a:spcPct val="100000"/>
              </a:lnSpc>
              <a:buClr>
                <a:srgbClr val="C00000"/>
              </a:buClr>
              <a:defRPr/>
            </a:pPr>
            <a:endParaRPr lang="en-US" sz="1600" spc="300" dirty="0">
              <a:solidFill>
                <a:srgbClr val="663300"/>
              </a:solidFill>
              <a:ea typeface="Georgia Belle" panose="02000603000000000000" pitchFamily="2" charset="0"/>
            </a:endParaRPr>
          </a:p>
          <a:p>
            <a:pPr lvl="1">
              <a:lnSpc>
                <a:spcPct val="100000"/>
              </a:lnSpc>
              <a:buClr>
                <a:srgbClr val="C00000"/>
              </a:buClr>
              <a:defRPr/>
            </a:pPr>
            <a:r>
              <a:rPr lang="en-US" sz="2800" spc="300" dirty="0">
                <a:solidFill>
                  <a:srgbClr val="663300"/>
                </a:solidFill>
                <a:ea typeface="Georgia Belle" panose="02000603000000000000" pitchFamily="2" charset="0"/>
              </a:rPr>
              <a:t> Why does this project deserve funding and  	how will the grant provide the solution?</a:t>
            </a:r>
            <a:endParaRPr lang="en-US" dirty="0"/>
          </a:p>
        </p:txBody>
      </p:sp>
      <p:pic>
        <p:nvPicPr>
          <p:cNvPr id="5" name="Graphic 4">
            <a:extLst>
              <a:ext uri="{FF2B5EF4-FFF2-40B4-BE49-F238E27FC236}">
                <a16:creationId xmlns:a16="http://schemas.microsoft.com/office/drawing/2014/main" id="{4FA87EB0-01F4-47FA-B847-9F1172CC2B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72000" cy="666974"/>
          </a:xfrm>
          <a:prstGeom prst="rect">
            <a:avLst/>
          </a:prstGeom>
        </p:spPr>
      </p:pic>
      <p:pic>
        <p:nvPicPr>
          <p:cNvPr id="6" name="Graphic 5">
            <a:extLst>
              <a:ext uri="{FF2B5EF4-FFF2-40B4-BE49-F238E27FC236}">
                <a16:creationId xmlns:a16="http://schemas.microsoft.com/office/drawing/2014/main" id="{2208ABB6-2AD9-4946-A094-9D27DEB9B3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700"/>
            <a:ext cx="4572000" cy="666974"/>
          </a:xfrm>
          <a:prstGeom prst="rect">
            <a:avLst/>
          </a:prstGeom>
        </p:spPr>
      </p:pic>
    </p:spTree>
    <p:extLst>
      <p:ext uri="{BB962C8B-B14F-4D97-AF65-F5344CB8AC3E}">
        <p14:creationId xmlns:p14="http://schemas.microsoft.com/office/powerpoint/2010/main" val="129654792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52400"/>
            <a:ext cx="9144000" cy="1325563"/>
          </a:xfrm>
        </p:spPr>
        <p:txBody>
          <a:bodyPr>
            <a:noAutofit/>
          </a:bodyPr>
          <a:lstStyle/>
          <a:p>
            <a:pPr algn="ctr" eaLnBrk="1" fontAlgn="auto" hangingPunct="1">
              <a:spcAft>
                <a:spcPts val="0"/>
              </a:spcAft>
              <a:defRPr/>
            </a:pPr>
            <a:r>
              <a:rPr lang="en-US" sz="4800" dirty="0">
                <a:solidFill>
                  <a:srgbClr val="FFFF00"/>
                </a:solidFill>
                <a:latin typeface="appleberry" pitchFamily="2" charset="0"/>
              </a:rPr>
              <a:t>Literacy Treats for the Mind</a:t>
            </a:r>
          </a:p>
        </p:txBody>
      </p:sp>
      <p:sp>
        <p:nvSpPr>
          <p:cNvPr id="2" name="Content Placeholder 1"/>
          <p:cNvSpPr>
            <a:spLocks noGrp="1"/>
          </p:cNvSpPr>
          <p:nvPr>
            <p:ph idx="1"/>
          </p:nvPr>
        </p:nvSpPr>
        <p:spPr>
          <a:xfrm>
            <a:off x="152400" y="1364891"/>
            <a:ext cx="4038600" cy="4978398"/>
          </a:xfrm>
        </p:spPr>
        <p:txBody>
          <a:bodyPr>
            <a:noAutofit/>
          </a:bodyPr>
          <a:lstStyle/>
          <a:p>
            <a:pPr marL="342900" lvl="1" indent="0">
              <a:lnSpc>
                <a:spcPct val="160000"/>
              </a:lnSpc>
              <a:buClr>
                <a:srgbClr val="C00000"/>
              </a:buClr>
              <a:buNone/>
              <a:defRPr/>
            </a:pPr>
            <a:r>
              <a:rPr lang="en-US" sz="2000" dirty="0">
                <a:solidFill>
                  <a:schemeClr val="bg1"/>
                </a:solidFill>
                <a:latin typeface="Arial" charset="0"/>
              </a:rPr>
              <a:t>This vending machine is placed in a prominent place in the school and dispenses high-interest books in a variety of levels and genres.  Teachers will dispense tokens which can be used to reward good behavior &amp; character traits as well as for need-based distributions.</a:t>
            </a:r>
          </a:p>
        </p:txBody>
      </p:sp>
      <p:pic>
        <p:nvPicPr>
          <p:cNvPr id="5" name="Picture 4">
            <a:extLst>
              <a:ext uri="{FF2B5EF4-FFF2-40B4-BE49-F238E27FC236}">
                <a16:creationId xmlns:a16="http://schemas.microsoft.com/office/drawing/2014/main" id="{9492A676-4E36-4547-925D-526873CB85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254502" y="1993899"/>
            <a:ext cx="4978397" cy="3733798"/>
          </a:xfrm>
          <a:prstGeom prst="rect">
            <a:avLst/>
          </a:prstGeom>
        </p:spPr>
      </p:pic>
    </p:spTree>
  </p:cSld>
  <p:clrMapOvr>
    <a:masterClrMapping/>
  </p:clrMapOvr>
  <p:transition spd="slow">
    <p:fade/>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ckTie">
  <a:themeElements>
    <a:clrScheme name="Custom 1">
      <a:dk1>
        <a:srgbClr val="000000"/>
      </a:dk1>
      <a:lt1>
        <a:srgbClr val="FFFFFF"/>
      </a:lt1>
      <a:dk2>
        <a:srgbClr val="00C1EE"/>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TotalTime>
  <Words>1300</Words>
  <Application>Microsoft Office PowerPoint</Application>
  <PresentationFormat>On-screen Show (4:3)</PresentationFormat>
  <Paragraphs>168</Paragraphs>
  <Slides>27</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28 Days Later</vt:lpstr>
      <vt:lpstr>appleberry</vt:lpstr>
      <vt:lpstr>Arial</vt:lpstr>
      <vt:lpstr>Calibri</vt:lpstr>
      <vt:lpstr>Calibri Light</vt:lpstr>
      <vt:lpstr>Courier New</vt:lpstr>
      <vt:lpstr>Garamond</vt:lpstr>
      <vt:lpstr>Georgia Belle</vt:lpstr>
      <vt:lpstr>Gill Sans MT Condensed</vt:lpstr>
      <vt:lpstr>orange juice</vt:lpstr>
      <vt:lpstr>Sanseriffic</vt:lpstr>
      <vt:lpstr>Wingdings</vt:lpstr>
      <vt:lpstr>Wingdings 3</vt:lpstr>
      <vt:lpstr>1_Office Theme</vt:lpstr>
      <vt:lpstr>1_BlackTie</vt:lpstr>
      <vt:lpstr>PowerPoint Presentation</vt:lpstr>
      <vt:lpstr>Remember   back   to   when    you   were   a   kid…</vt:lpstr>
      <vt:lpstr>Choosing Your Project</vt:lpstr>
      <vt:lpstr>PowerPoint Presentation</vt:lpstr>
      <vt:lpstr> Grant Levels</vt:lpstr>
      <vt:lpstr>PowerPoint Presentation</vt:lpstr>
      <vt:lpstr>Grant Overview</vt:lpstr>
      <vt:lpstr>The Proposal</vt:lpstr>
      <vt:lpstr>Literacy Treats for the Mind</vt:lpstr>
      <vt:lpstr>I’ve Got the Whole World in my Hands…</vt:lpstr>
      <vt:lpstr>Curriculum Methods</vt:lpstr>
      <vt:lpstr>PowerPoint Presentation</vt:lpstr>
      <vt:lpstr>TEKS Requirement</vt:lpstr>
      <vt:lpstr>PowerPoint Presentation</vt:lpstr>
      <vt:lpstr>Innovation &amp; Student Engagement</vt:lpstr>
      <vt:lpstr>PowerPoint Presentation</vt:lpstr>
      <vt:lpstr>Evaluation &amp; Follow-up</vt:lpstr>
      <vt:lpstr>PowerPoint Presentation</vt:lpstr>
      <vt:lpstr>School &amp; Community  Involvement</vt:lpstr>
      <vt:lpstr>Supporting Information</vt:lpstr>
      <vt:lpstr>Budget  Sheet</vt:lpstr>
      <vt:lpstr>Technology Approval</vt:lpstr>
      <vt:lpstr>Facilities Approval</vt:lpstr>
      <vt:lpstr>Criteria Sheet ...  What you’re graded on!</vt:lpstr>
      <vt:lpstr>Selection Process</vt:lpstr>
      <vt:lpstr>Final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Heye, Amy</dc:creator>
  <cp:lastModifiedBy>Heye, Amy</cp:lastModifiedBy>
  <cp:revision>6</cp:revision>
  <dcterms:created xsi:type="dcterms:W3CDTF">2021-09-02T16:56:06Z</dcterms:created>
  <dcterms:modified xsi:type="dcterms:W3CDTF">2021-09-03T15:02:21Z</dcterms:modified>
</cp:coreProperties>
</file>