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38" r:id="rId1"/>
    <p:sldMasterId id="2147483950" r:id="rId2"/>
  </p:sldMasterIdLst>
  <p:notesMasterIdLst>
    <p:notesMasterId r:id="rId24"/>
  </p:notesMasterIdLst>
  <p:sldIdLst>
    <p:sldId id="256" r:id="rId3"/>
    <p:sldId id="295" r:id="rId4"/>
    <p:sldId id="306" r:id="rId5"/>
    <p:sldId id="271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91" r:id="rId16"/>
    <p:sldId id="308" r:id="rId17"/>
    <p:sldId id="309" r:id="rId18"/>
    <p:sldId id="284" r:id="rId19"/>
    <p:sldId id="286" r:id="rId20"/>
    <p:sldId id="287" r:id="rId21"/>
    <p:sldId id="288" r:id="rId22"/>
    <p:sldId id="293" r:id="rId23"/>
  </p:sldIdLst>
  <p:sldSz cx="9144000" cy="6858000" type="screen4x3"/>
  <p:notesSz cx="6858000" cy="9144000"/>
  <p:embeddedFontLst>
    <p:embeddedFont>
      <p:font typeface="AbcPrint" panose="00000400000000000000" pitchFamily="2" charset="0"/>
      <p:regular r:id="rId25"/>
    </p:embeddedFont>
    <p:embeddedFont>
      <p:font typeface="Adobe Fan Heiti Std B" panose="020B0700000000000000" pitchFamily="34" charset="-128"/>
      <p:bold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1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C7AC84"/>
    <a:srgbClr val="996600"/>
    <a:srgbClr val="CC9900"/>
    <a:srgbClr val="996633"/>
    <a:srgbClr val="663300"/>
    <a:srgbClr val="6AAC2E"/>
    <a:srgbClr val="99CC00"/>
    <a:srgbClr val="A8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598" autoAdjust="0"/>
  </p:normalViewPr>
  <p:slideViewPr>
    <p:cSldViewPr>
      <p:cViewPr varScale="1">
        <p:scale>
          <a:sx n="75" d="100"/>
          <a:sy n="75" d="100"/>
        </p:scale>
        <p:origin x="874" y="67"/>
      </p:cViewPr>
      <p:guideLst>
        <p:guide pos="2880"/>
        <p:guide orient="horz" pos="1104"/>
      </p:guideLst>
    </p:cSldViewPr>
  </p:slideViewPr>
  <p:outlineViewPr>
    <p:cViewPr>
      <p:scale>
        <a:sx n="33" d="100"/>
        <a:sy n="33" d="100"/>
      </p:scale>
      <p:origin x="0" y="-26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ash.csisd.org\DistrictPublic$\EduFoundation\FOUNDATION%202\Annual%20Reports\Annual%20Report%202021-2022\Financial%20charts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4F-4E46-8219-AF573394A7E6}"/>
              </c:ext>
            </c:extLst>
          </c:dPt>
          <c:dPt>
            <c:idx val="1"/>
            <c:bubble3D val="0"/>
            <c:spPr>
              <a:solidFill>
                <a:srgbClr val="9966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4F-4E46-8219-AF573394A7E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34F-4E46-8219-AF573394A7E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34F-4E46-8219-AF573394A7E6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34F-4E46-8219-AF573394A7E6}"/>
              </c:ext>
            </c:extLst>
          </c:dPt>
          <c:dPt>
            <c:idx val="5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34F-4E46-8219-AF573394A7E6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34F-4E46-8219-AF573394A7E6}"/>
              </c:ext>
            </c:extLst>
          </c:dPt>
          <c:dPt>
            <c:idx val="7"/>
            <c:bubble3D val="0"/>
            <c:spPr>
              <a:solidFill>
                <a:srgbClr val="FFCC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34F-4E46-8219-AF573394A7E6}"/>
              </c:ext>
            </c:extLst>
          </c:dPt>
          <c:dPt>
            <c:idx val="8"/>
            <c:bubble3D val="0"/>
            <c:spPr>
              <a:solidFill>
                <a:srgbClr val="99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E34F-4E46-8219-AF573394A7E6}"/>
              </c:ext>
            </c:extLst>
          </c:dPt>
          <c:dPt>
            <c:idx val="9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E34F-4E46-8219-AF573394A7E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E34F-4E46-8219-AF573394A7E6}"/>
              </c:ext>
            </c:extLst>
          </c:dPt>
          <c:dLbls>
            <c:dLbl>
              <c:idx val="0"/>
              <c:layout>
                <c:manualLayout>
                  <c:x val="-0.14949043011348934"/>
                  <c:y val="0.18436329409066582"/>
                </c:manualLayout>
              </c:layout>
              <c:tx>
                <c:rich>
                  <a:bodyPr/>
                  <a:lstStyle/>
                  <a:p>
                    <a:fld id="{A630E891-05C3-4B41-A448-4ED13BFB4E5E}" type="CATEGORYNAME">
                      <a:rPr lang="en-US" sz="1400">
                        <a:solidFill>
                          <a:sysClr val="windowText" lastClr="000000"/>
                        </a:solidFill>
                      </a:rPr>
                      <a:pPr/>
                      <a:t>[CATEGORY NAME]</a:t>
                    </a:fld>
                    <a:endParaRPr lang="en-US" sz="1400" baseline="0">
                      <a:solidFill>
                        <a:sysClr val="windowText" lastClr="000000"/>
                      </a:solidFill>
                    </a:endParaRPr>
                  </a:p>
                  <a:p>
                    <a:r>
                      <a:rPr lang="en-US" sz="1400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E43B4391-9973-4695-80BF-197CC1EE60BD}" type="VALUE">
                      <a:rPr lang="en-US" sz="1400" baseline="0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 sz="1400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34F-4E46-8219-AF573394A7E6}"/>
                </c:ext>
              </c:extLst>
            </c:dLbl>
            <c:dLbl>
              <c:idx val="1"/>
              <c:layout>
                <c:manualLayout>
                  <c:x val="-0.1872181250231045"/>
                  <c:y val="-4.2580523915093212E-2"/>
                </c:manualLayout>
              </c:layout>
              <c:tx>
                <c:rich>
                  <a:bodyPr/>
                  <a:lstStyle/>
                  <a:p>
                    <a:fld id="{4B712893-9B8B-4520-A5E1-E4F8B3D05775}" type="CATEGORYNAME">
                      <a:rPr lang="en-US" sz="1400" baseline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</a:rPr>
                      <a:t> </a:t>
                    </a:r>
                    <a:fld id="{584A7F3B-7402-4460-9FD6-7CE9EAA82E9E}" type="VALUE">
                      <a:rPr lang="en-US" sz="140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1400" baseline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34F-4E46-8219-AF573394A7E6}"/>
                </c:ext>
              </c:extLst>
            </c:dLbl>
            <c:dLbl>
              <c:idx val="2"/>
              <c:layout>
                <c:manualLayout>
                  <c:x val="-0.15435358212265732"/>
                  <c:y val="-0.1775028349004918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7A5D0A-D309-42BD-9AC7-2CB3A73726BB}" type="CATEGORYNAME">
                      <a:rPr lang="en-US" sz="1400" b="1">
                        <a:solidFill>
                          <a:sysClr val="windowText" lastClr="000000"/>
                        </a:solidFill>
                      </a:rPr>
                      <a:pPr>
                        <a:defRPr sz="1400" b="1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endParaRPr lang="en-US" sz="1400" b="1" baseline="0">
                      <a:solidFill>
                        <a:sysClr val="windowText" lastClr="000000"/>
                      </a:solidFill>
                    </a:endParaRPr>
                  </a:p>
                  <a:p>
                    <a:pPr>
                      <a:defRPr sz="1400" b="1">
                        <a:solidFill>
                          <a:sysClr val="windowText" lastClr="000000"/>
                        </a:solidFill>
                      </a:defRPr>
                    </a:pPr>
                    <a:r>
                      <a:rPr lang="en-US" sz="1400" b="1" baseline="0">
                        <a:solidFill>
                          <a:sysClr val="windowText" lastClr="000000"/>
                        </a:solidFill>
                      </a:rPr>
                      <a:t> </a:t>
                    </a:r>
                    <a:fld id="{3F61F2E2-E266-4A46-BCEC-84169B1AB778}" type="VALUE">
                      <a:rPr lang="en-US" sz="1400" b="1" baseline="0">
                        <a:solidFill>
                          <a:sysClr val="windowText" lastClr="000000"/>
                        </a:solidFill>
                      </a:rPr>
                      <a:pPr>
                        <a:defRPr sz="1400" b="1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US" sz="1400" b="1" baseline="0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34F-4E46-8219-AF573394A7E6}"/>
                </c:ext>
              </c:extLst>
            </c:dLbl>
            <c:dLbl>
              <c:idx val="3"/>
              <c:layout>
                <c:manualLayout>
                  <c:x val="7.2141784872519293E-2"/>
                  <c:y val="-8.874338074431600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79A0A6-3A76-42FE-AF22-66EC241FCE0A}" type="CATEGORYNAM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400" b="1"/>
                      </a:pPr>
                      <a:t>[CATEGORY NAME]</a:t>
                    </a:fld>
                    <a:r>
                      <a:rPr lang="en-US" b="1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defRPr sz="1400" b="1"/>
                    </a:pPr>
                    <a:fld id="{D0DEF36C-05CC-417A-B5A4-C5FF297E5E46}" type="VALU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68791742562234"/>
                      <c:h val="0.169881692519188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34F-4E46-8219-AF573394A7E6}"/>
                </c:ext>
              </c:extLst>
            </c:dLbl>
            <c:dLbl>
              <c:idx val="4"/>
              <c:layout>
                <c:manualLayout>
                  <c:x val="0.17884761111020209"/>
                  <c:y val="-0.127689072451546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>
                        <a:solidFill>
                          <a:schemeClr val="bg1"/>
                        </a:solidFill>
                      </a:rPr>
                      <a:t>Endowed Scholarships</a:t>
                    </a:r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b="1">
                        <a:solidFill>
                          <a:schemeClr val="bg1"/>
                        </a:solidFill>
                      </a:rPr>
                      <a:t> </a:t>
                    </a:r>
                    <a:fld id="{D2F5D8A9-997B-4197-9C37-45727AE02635}" type="VALU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b="1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21766131692556"/>
                      <c:h val="0.132018651977879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34F-4E46-8219-AF573394A7E6}"/>
                </c:ext>
              </c:extLst>
            </c:dLbl>
            <c:dLbl>
              <c:idx val="5"/>
              <c:layout>
                <c:manualLayout>
                  <c:x val="-1.6639865439355347E-3"/>
                  <c:y val="9.391324567438777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2E9259A-F730-4CD8-A092-CB2829844A8F}" type="CATEGORYNAM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 sz="1400" b="1"/>
                      </a:pPr>
                      <a:t>[CATEGORY NAME]</a:t>
                    </a:fld>
                    <a:r>
                      <a:rPr lang="en-US">
                        <a:solidFill>
                          <a:sysClr val="windowText" lastClr="000000"/>
                        </a:solidFill>
                      </a:rPr>
                      <a:t> </a:t>
                    </a:r>
                    <a:fld id="{9F15E4FC-2859-4354-8514-E565018AE252}" type="VALUE">
                      <a:rPr lang="en-US">
                        <a:solidFill>
                          <a:sysClr val="windowText" lastClr="000000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75410798122065"/>
                      <c:h val="8.93608414239482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34F-4E46-8219-AF573394A7E6}"/>
                </c:ext>
              </c:extLst>
            </c:dLbl>
            <c:dLbl>
              <c:idx val="6"/>
              <c:layout>
                <c:manualLayout>
                  <c:x val="0.19678096465934716"/>
                  <c:y val="6.3103451570980809E-2"/>
                </c:manualLayout>
              </c:layout>
              <c:tx>
                <c:rich>
                  <a:bodyPr/>
                  <a:lstStyle/>
                  <a:p>
                    <a:fld id="{CB1ECADE-8534-442A-AC37-36D12B2A71CC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 </a:t>
                    </a:r>
                    <a:fld id="{0D67F019-1E3B-4146-BB6C-6BADC297CB9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34F-4E46-8219-AF573394A7E6}"/>
                </c:ext>
              </c:extLst>
            </c:dLbl>
            <c:dLbl>
              <c:idx val="7"/>
              <c:layout>
                <c:manualLayout>
                  <c:x val="0.12445380947099922"/>
                  <c:y val="0.104434708100807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1ECCE05-5B9F-41BA-BBB7-0624AFE45FE9}" type="CATEGORYNAME">
                      <a:rPr lang="en-US" b="1">
                        <a:solidFill>
                          <a:sysClr val="windowText" lastClr="000000"/>
                        </a:solidFill>
                      </a:rPr>
                      <a:pPr>
                        <a:defRPr sz="1400" b="1"/>
                      </a:pPr>
                      <a:t>[CATEGORY NAME]</a:t>
                    </a:fld>
                    <a:r>
                      <a:rPr lang="en-US" b="1">
                        <a:solidFill>
                          <a:sysClr val="windowText" lastClr="000000"/>
                        </a:solidFill>
                      </a:rPr>
                      <a:t> </a:t>
                    </a:r>
                    <a:fld id="{6A7B41B4-5CDA-4BEF-BDAA-77AAF694CBCB}" type="VALUE">
                      <a:rPr lang="en-US" b="1">
                        <a:solidFill>
                          <a:sysClr val="windowText" lastClr="000000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 b="1">
                      <a:solidFill>
                        <a:sysClr val="windowText" lastClr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190281782558871"/>
                      <c:h val="0.117677993527508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34F-4E46-8219-AF573394A7E6}"/>
                </c:ext>
              </c:extLst>
            </c:dLbl>
            <c:dLbl>
              <c:idx val="8"/>
              <c:layout>
                <c:manualLayout>
                  <c:x val="5.6795497393811551E-3"/>
                  <c:y val="1.1602228422903448E-2"/>
                </c:manualLayout>
              </c:layout>
              <c:tx>
                <c:rich>
                  <a:bodyPr/>
                  <a:lstStyle/>
                  <a:p>
                    <a:fld id="{D6503329-0E9C-451C-BCC4-B4C7CC834AF2}" type="CATEGORYNAME">
                      <a:rPr lang="en-US" b="1">
                        <a:solidFill>
                          <a:sysClr val="windowText" lastClr="000000"/>
                        </a:solidFill>
                      </a:rPr>
                      <a:pPr/>
                      <a:t>[CATEGORY NAME]</a:t>
                    </a:fld>
                    <a:r>
                      <a:rPr lang="en-US" b="1">
                        <a:solidFill>
                          <a:sysClr val="windowText" lastClr="000000"/>
                        </a:solidFill>
                      </a:rPr>
                      <a:t> </a:t>
                    </a:r>
                    <a:fld id="{AD2B79D2-2EBC-413E-AF70-D6A8E1FC7806}" type="VALUE">
                      <a:rPr lang="en-US" b="1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 b="1">
                      <a:solidFill>
                        <a:sysClr val="windowText" lastClr="000000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34F-4E46-8219-AF573394A7E6}"/>
                </c:ext>
              </c:extLst>
            </c:dLbl>
            <c:dLbl>
              <c:idx val="9"/>
              <c:layout>
                <c:manualLayout>
                  <c:x val="9.242998179364903E-2"/>
                  <c:y val="0.102104356190913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227921-0BA2-4857-93D9-9A7AAC8D9393}" type="CATEGORYNAM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400" b="1"/>
                      </a:pPr>
                      <a:t>[CATEGORY NAME]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 </a:t>
                    </a:r>
                    <a:fld id="{847E7844-C950-4107-A986-CCC6559C32E5}" type="VALUE">
                      <a:rPr lang="en-US" b="1">
                        <a:solidFill>
                          <a:schemeClr val="bg1"/>
                        </a:solidFill>
                      </a:rPr>
                      <a:pPr>
                        <a:defRPr sz="1400" b="1"/>
                      </a:pPr>
                      <a:t>[VALUE]</a:t>
                    </a:fld>
                    <a:endParaRPr lang="en-US" b="1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17394458615208"/>
                      <c:h val="0.13165453074433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E34F-4E46-8219-AF573394A7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12700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Data!$A$3:$A$12</c:f>
              <c:strCache>
                <c:ptCount val="10"/>
                <c:pt idx="0">
                  <c:v>Partnering </c:v>
                </c:pt>
                <c:pt idx="1">
                  <c:v>Scholarships</c:v>
                </c:pt>
                <c:pt idx="2">
                  <c:v>Employee Giving</c:v>
                </c:pt>
                <c:pt idx="3">
                  <c:v>50 Men Who Can Cook</c:v>
                </c:pt>
                <c:pt idx="4">
                  <c:v>Endowed Scholarships</c:v>
                </c:pt>
                <c:pt idx="5">
                  <c:v>Brazos Valley Gives</c:v>
                </c:pt>
                <c:pt idx="6">
                  <c:v>Individual Contributions</c:v>
                </c:pt>
                <c:pt idx="7">
                  <c:v>Title Sponsorships</c:v>
                </c:pt>
                <c:pt idx="8">
                  <c:v>Star Educator</c:v>
                </c:pt>
                <c:pt idx="9">
                  <c:v>Outside Grants</c:v>
                </c:pt>
              </c:strCache>
            </c:strRef>
          </c:cat>
          <c:val>
            <c:numRef>
              <c:f>Data!$C$3:$C$12</c:f>
              <c:numCache>
                <c:formatCode>0%</c:formatCode>
                <c:ptCount val="10"/>
                <c:pt idx="0">
                  <c:v>0.24608866019660539</c:v>
                </c:pt>
                <c:pt idx="1">
                  <c:v>6.7313546350965106E-2</c:v>
                </c:pt>
                <c:pt idx="2">
                  <c:v>0.1441595906298542</c:v>
                </c:pt>
                <c:pt idx="3">
                  <c:v>0.1484403005031778</c:v>
                </c:pt>
                <c:pt idx="4">
                  <c:v>0.12652465912690208</c:v>
                </c:pt>
                <c:pt idx="5">
                  <c:v>2.5071645465425254E-2</c:v>
                </c:pt>
                <c:pt idx="6">
                  <c:v>6.9887282858763125E-2</c:v>
                </c:pt>
                <c:pt idx="7">
                  <c:v>5.3579997306775359E-2</c:v>
                </c:pt>
                <c:pt idx="8">
                  <c:v>1.0826004411577831E-2</c:v>
                </c:pt>
                <c:pt idx="9">
                  <c:v>0.10810831314995381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34F-4E46-8219-AF573394A7E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F3-4DD2-A8DC-062140CC09B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F3-4DD2-A8DC-062140CC09B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F3-4DD2-A8DC-062140CC09B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F3-4DD2-A8DC-062140CC09B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F3-4DD2-A8DC-062140CC09BE}"/>
              </c:ext>
            </c:extLst>
          </c:dPt>
          <c:dLbls>
            <c:dLbl>
              <c:idx val="0"/>
              <c:layout>
                <c:manualLayout>
                  <c:x val="-0.23544755144968438"/>
                  <c:y val="9.8149071013448996E-2"/>
                </c:manualLayout>
              </c:layout>
              <c:tx>
                <c:rich>
                  <a:bodyPr/>
                  <a:lstStyle/>
                  <a:p>
                    <a:fld id="{3820038E-853E-408E-95D3-4C2D1725E4A4}" type="CATEGORYNAME">
                      <a:rPr lang="en-US" sz="1600" baseline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3FE6900A-294D-4997-8B56-B5EAC3BC8132}" type="PERCENTAGE">
                      <a:rPr lang="en-US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4F3-4DD2-A8DC-062140CC09BE}"/>
                </c:ext>
              </c:extLst>
            </c:dLbl>
            <c:dLbl>
              <c:idx val="1"/>
              <c:layout>
                <c:manualLayout>
                  <c:x val="-2.6674786014608123E-2"/>
                  <c:y val="-0.16661466379105105"/>
                </c:manualLayout>
              </c:layout>
              <c:tx>
                <c:rich>
                  <a:bodyPr/>
                  <a:lstStyle/>
                  <a:p>
                    <a:fld id="{2F411FA8-A20A-43E0-BB1D-AF052CC207BE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2E08B645-FF78-40FA-8B7D-87D7C25E7B4A}" type="PERCENTAGE">
                      <a:rPr lang="en-US" sz="1600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4F3-4DD2-A8DC-062140CC09BE}"/>
                </c:ext>
              </c:extLst>
            </c:dLbl>
            <c:dLbl>
              <c:idx val="2"/>
              <c:layout>
                <c:manualLayout>
                  <c:x val="0.18941465442892283"/>
                  <c:y val="-0.13168450753064326"/>
                </c:manualLayout>
              </c:layout>
              <c:tx>
                <c:rich>
                  <a:bodyPr/>
                  <a:lstStyle/>
                  <a:p>
                    <a:fld id="{6FCF3E35-8CFF-4DA0-973B-0174797624D2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EF3D23CE-C136-4F99-B01D-708F3A2FFC21}" type="PERCENTAGE">
                      <a:rPr lang="en-US" sz="1600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4F3-4DD2-A8DC-062140CC09BE}"/>
                </c:ext>
              </c:extLst>
            </c:dLbl>
            <c:dLbl>
              <c:idx val="3"/>
              <c:layout>
                <c:manualLayout>
                  <c:x val="0.18647277793248157"/>
                  <c:y val="9.678399131578537E-2"/>
                </c:manualLayout>
              </c:layout>
              <c:tx>
                <c:rich>
                  <a:bodyPr/>
                  <a:lstStyle/>
                  <a:p>
                    <a:fld id="{3B2DFD41-DFEA-46AE-AF0A-F9742A56631F}" type="CATEGORYNAME">
                      <a:rPr lang="en-US" sz="160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19C77A8D-7805-4462-8DE5-54A6D5FE19BE}" type="PERCENTAGE">
                      <a:rPr lang="en-US" sz="1600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4F3-4DD2-A8DC-062140CC09BE}"/>
                </c:ext>
              </c:extLst>
            </c:dLbl>
            <c:dLbl>
              <c:idx val="4"/>
              <c:layout>
                <c:manualLayout>
                  <c:x val="0.11903339355029537"/>
                  <c:y val="0.17734819652317124"/>
                </c:manualLayout>
              </c:layout>
              <c:tx>
                <c:rich>
                  <a:bodyPr/>
                  <a:lstStyle/>
                  <a:p>
                    <a:fld id="{A1FA5BA7-52B3-482E-976F-586A3CADA391}" type="CATEGORYNAME">
                      <a:rPr lang="en-US" sz="160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270F16F5-940A-4854-9475-46DDC99E0BF7}" type="PERCENTAGE">
                      <a:rPr lang="en-US" sz="1600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4F3-4DD2-A8DC-062140CC0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Sheet1!$E$4:$E$8</c:f>
              <c:strCache>
                <c:ptCount val="5"/>
                <c:pt idx="0">
                  <c:v>Teacher Grants</c:v>
                </c:pt>
                <c:pt idx="1">
                  <c:v>Scholarships</c:v>
                </c:pt>
                <c:pt idx="2">
                  <c:v>Student Support</c:v>
                </c:pt>
                <c:pt idx="3">
                  <c:v>Teacher Support</c:v>
                </c:pt>
                <c:pt idx="4">
                  <c:v>Admin Expense</c:v>
                </c:pt>
              </c:strCache>
            </c:strRef>
          </c:cat>
          <c:val>
            <c:numRef>
              <c:f>Sheet1!$F$4:$F$8</c:f>
              <c:numCache>
                <c:formatCode>_(* #,##0_);_(* \(#,##0\);_(* "-"??_);_(@_)</c:formatCode>
                <c:ptCount val="5"/>
                <c:pt idx="0">
                  <c:v>337556</c:v>
                </c:pt>
                <c:pt idx="1">
                  <c:v>166081</c:v>
                </c:pt>
                <c:pt idx="2">
                  <c:v>144982</c:v>
                </c:pt>
                <c:pt idx="3">
                  <c:v>97946</c:v>
                </c:pt>
                <c:pt idx="4">
                  <c:v>118420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4F3-4DD2-A8DC-062140CC09B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A6CBF-CC72-42DA-B824-DA663A4C528A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C97C5-9BA4-4791-8F76-B92BFB211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6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C97C5-9BA4-4791-8F76-B92BFB2112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3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2FB67-592E-49F9-9EE9-2AD0675C9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7BD0D-814E-4626-BDEA-B95553173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72AD-A159-42ED-8933-2D9DB972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D863E-AA08-48D0-87A1-01D1AA7F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AD814-337B-48B2-9794-BBFC7BA00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6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2F75-4154-4AEB-813F-DE5BF10D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07C5D6-2ACC-4AE4-95E8-C92511B1A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8A13D-AD9D-4F92-ABA6-D552DB66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D1880-1F17-4573-B779-D91CA942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522EF-352F-4E1C-B26A-4ADEFF62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8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A9B61D-9A4D-416D-B6F0-E2A79EC1A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4F21D-34BB-49D2-B259-671C4593C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82172-E471-4C60-BBB8-A6133231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A4D9-4AEF-4628-A561-059EBFDA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3A92C-43C5-4611-8829-0EB656FC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51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4B92-30D6-4431-AFBF-A42775A0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C83C-F487-4841-AA86-3759C0AE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CE9A7-3147-4760-9D03-9EA3884FD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34B0A-6A16-4295-BCF3-5B74C5C3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04E63-11C2-45CF-AC48-7D9E5CB4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237A4-1B9D-4FB9-A52C-59D35EEA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28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DFB1-3E5B-4FFD-9C31-A9DB741D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08A28-9686-4EA8-BB1A-A34730E27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770F5-4344-4C0F-A48F-C91BEE76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F30A9-0EAA-43F4-8ED7-640A8137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BE687-106B-40B0-B003-EAE32C97D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1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DFB1-3E5B-4FFD-9C31-A9DB741D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08A28-9686-4EA8-BB1A-A34730E27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770F5-4344-4C0F-A48F-C91BEE761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F30A9-0EAA-43F4-8ED7-640A8137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BE687-106B-40B0-B003-EAE32C97D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1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8804-3BDB-4123-A7CB-F19491D1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3BC4A-E89F-4F8B-87BC-5AA232E98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DB8FB-A7B5-4C5D-8D07-4A89B6F7A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71988-2579-4F4F-BE8D-C398629E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AA516-28A9-4196-B74E-2A29BDB36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4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25830-FED9-4BCF-A040-20FE6579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AB98D-893C-43CF-828F-DAE71985F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EC87A-48AE-41E7-9407-B01508F91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6812-2171-46E3-BFC3-4BEE1EEF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F959E-FA4C-4BAC-9D95-CAD456E4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6AD01-572A-4031-80FA-D141F423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4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6E1D3-DAA9-4983-B75F-90809935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DF090-E202-4E04-BC59-4801F9E2E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5F3C3-2F24-4356-A7EB-F8FFFDC2D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6545C9-0BFD-4655-A68B-0493D82CD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DF08F-45AA-4368-BA0A-EC810C538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B8927-C1D1-4794-A67C-46DEF226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BDAE8-8FF7-4E35-A5FC-198DA74F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5E50D-3F47-48C2-AED5-62C3A859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47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80BE6-31DC-44BD-A876-3D4944DF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4B394-64A4-4270-AE92-8BA5D3C9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8B943-CEB3-47E3-B98D-0F464F58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46D40-4F03-4D0D-AFBA-B770E8EA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9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8FB1C-C94E-4E26-9A49-37258128F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08336-5BEF-4F70-802C-493F6B1D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5773C-E5CB-4C68-83FA-2F93154B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4B92-30D6-4431-AFBF-A42775A0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6C83C-F487-4841-AA86-3759C0AE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CE9A7-3147-4760-9D03-9EA3884FD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34B0A-6A16-4295-BCF3-5B74C5C3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04E63-11C2-45CF-AC48-7D9E5CB4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237A4-1B9D-4FB9-A52C-59D35EEA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2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EB25-2AA3-41BB-9E22-ED550EA8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80855E-A8D5-4BD5-B5D7-D5DB44479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43183-A5F0-413B-B969-42E3D7743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18AA2-59EA-4E37-AC90-8B5FFBFD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81052-288E-4848-8D42-81B7FC55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31B2E-2952-4D4F-8D1D-C841E23A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1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D9FFFF"/>
            </a:gs>
            <a:gs pos="99000">
              <a:schemeClr val="bg1">
                <a:lumMod val="85000"/>
              </a:schemeClr>
            </a:gs>
            <a:gs pos="0">
              <a:srgbClr val="CC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4FAA0-8ED0-4AE0-A5F8-E8C08966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DD651-DEF9-4248-A0DB-205B98D24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745E-5D16-4769-90BD-13BDF8887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02B0D-EB0F-40C3-BE42-47A66B1B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DF3F7-7B18-4BF1-9CE3-554D14D1F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52000">
              <a:srgbClr val="8B8D09">
                <a:alpha val="27000"/>
              </a:srgb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64FAA0-8ED0-4AE0-A5F8-E8C08966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DD651-DEF9-4248-A0DB-205B98D24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745E-5D16-4769-90BD-13BDF8887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19FE4-613D-4406-8994-3A1CD82D3424}" type="datetimeFigureOut">
              <a:rPr lang="en-US" smtClean="0"/>
              <a:t>8/9/2022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02B0D-EB0F-40C3-BE42-47A66B1B8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DF3F7-7B18-4BF1-9CE3-554D14D1F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F20D2-B7E2-4CCF-B7DF-2C6D4378E2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8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1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6CC76-3FC8-4A61-B7E3-5A5775C9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blipFill dpi="0" rotWithShape="1">
            <a:blip r:embed="rId3">
              <a:alphaModFix amt="22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27441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05CEBAE-5CCB-FECB-1F33-C8B9D7AE1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7AB78CC-F0D6-4165-9168-9B821D162B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20" y="5420361"/>
            <a:ext cx="2021233" cy="651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indoor, ceiling, person&#10;&#10;Description automatically generated">
            <a:extLst>
              <a:ext uri="{FF2B5EF4-FFF2-40B4-BE49-F238E27FC236}">
                <a16:creationId xmlns:a16="http://schemas.microsoft.com/office/drawing/2014/main" id="{A50B8B03-CB10-46C7-0BFF-68C5FC9BA7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5" r="31790" b="11862"/>
          <a:stretch/>
        </p:blipFill>
        <p:spPr>
          <a:xfrm>
            <a:off x="2511660" y="1025028"/>
            <a:ext cx="3508141" cy="2995772"/>
          </a:xfrm>
          <a:prstGeom prst="rect">
            <a:avLst/>
          </a:prstGeom>
          <a:ln w="34925">
            <a:solidFill>
              <a:srgbClr val="FFCC66"/>
            </a:solidFill>
          </a:ln>
        </p:spPr>
      </p:pic>
      <p:pic>
        <p:nvPicPr>
          <p:cNvPr id="23" name="Picture 22" descr="A group of people standing together&#10;&#10;Description automatically generated with medium confidence">
            <a:extLst>
              <a:ext uri="{FF2B5EF4-FFF2-40B4-BE49-F238E27FC236}">
                <a16:creationId xmlns:a16="http://schemas.microsoft.com/office/drawing/2014/main" id="{0D84419F-F11E-FA75-EBA5-0DD239F39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66638"/>
            <a:ext cx="2819400" cy="1881795"/>
          </a:xfrm>
          <a:prstGeom prst="rect">
            <a:avLst/>
          </a:prstGeom>
          <a:ln w="34925">
            <a:solidFill>
              <a:srgbClr val="FFCC66"/>
            </a:solidFill>
          </a:ln>
        </p:spPr>
      </p:pic>
      <p:pic>
        <p:nvPicPr>
          <p:cNvPr id="13" name="Picture 12" descr="Two people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D163C6BE-99A1-D9BE-5B98-57CB70F9E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5" y="1025028"/>
            <a:ext cx="1997181" cy="2995772"/>
          </a:xfrm>
          <a:prstGeom prst="rect">
            <a:avLst/>
          </a:prstGeom>
          <a:ln w="34925">
            <a:solidFill>
              <a:srgbClr val="FFCC66"/>
            </a:solidFill>
          </a:ln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FF9CF9-4315-105A-1BED-8DC78450AB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r="3155"/>
          <a:stretch/>
        </p:blipFill>
        <p:spPr>
          <a:xfrm>
            <a:off x="6173165" y="236636"/>
            <a:ext cx="2818435" cy="2164287"/>
          </a:xfrm>
          <a:prstGeom prst="rect">
            <a:avLst/>
          </a:prstGeom>
          <a:ln w="34925">
            <a:solidFill>
              <a:srgbClr val="FFCC66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1E04AE-D573-6FC5-58D4-D6D2484AF407}"/>
              </a:ext>
            </a:extLst>
          </p:cNvPr>
          <p:cNvSpPr txBox="1"/>
          <p:nvPr/>
        </p:nvSpPr>
        <p:spPr>
          <a:xfrm>
            <a:off x="304800" y="4335086"/>
            <a:ext cx="6553200" cy="189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anose="020B0700000000000000" pitchFamily="34" charset="-128"/>
                <a:cs typeface="Arial" panose="020B0604020202020204" pitchFamily="34" charset="0"/>
              </a:rPr>
              <a:t>Awarded 115 scholarships totaling $154,300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anose="020B0700000000000000" pitchFamily="34" charset="-128"/>
                <a:cs typeface="Arial" panose="020B0604020202020204" pitchFamily="34" charset="0"/>
              </a:rPr>
              <a:t>Red carpet ceremony at Pebble Creek Country Club 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anose="020B0700000000000000" pitchFamily="34" charset="-128"/>
                <a:cs typeface="Arial" panose="020B0604020202020204" pitchFamily="34" charset="0"/>
              </a:rPr>
              <a:t>Manage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anose="020B0700000000000000" pitchFamily="34" charset="-128"/>
                <a:cs typeface="Arial" panose="020B0604020202020204" pitchFamily="34" charset="0"/>
              </a:rPr>
              <a:t>20 Endowed scholarships worth $735,258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anose="020B0700000000000000" pitchFamily="34" charset="-128"/>
                <a:cs typeface="Arial" panose="020B0604020202020204" pitchFamily="34" charset="0"/>
              </a:rPr>
              <a:t>Awarded $961,650 over the past 23 years</a:t>
            </a:r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C6DD8A76-7865-B4E9-DAB1-057F9AF9CA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63339"/>
          <a:stretch/>
        </p:blipFill>
        <p:spPr>
          <a:xfrm>
            <a:off x="6802533" y="4806073"/>
            <a:ext cx="1987719" cy="4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4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582D726-960E-A5E3-8AF6-49EA87008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7B5C90-4377-43FF-859C-2306A06E2BC3}"/>
              </a:ext>
            </a:extLst>
          </p:cNvPr>
          <p:cNvSpPr txBox="1"/>
          <p:nvPr/>
        </p:nvSpPr>
        <p:spPr>
          <a:xfrm>
            <a:off x="152400" y="1401839"/>
            <a:ext cx="525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430 Teachers &amp; Staff recognized last year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Recipients receive a pin, certificate &amp; newspaper recognition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AB7397-C802-48A7-8A7B-A413E94B2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71" y="1294952"/>
            <a:ext cx="1452429" cy="71242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CEB617-BE05-4A6D-A825-9F4CDA607FE0}"/>
              </a:ext>
            </a:extLst>
          </p:cNvPr>
          <p:cNvSpPr txBox="1"/>
          <p:nvPr/>
        </p:nvSpPr>
        <p:spPr>
          <a:xfrm>
            <a:off x="5137580" y="982381"/>
            <a:ext cx="192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Sponsor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E1BEE-53FC-4B3F-8BC7-B417BC15B68A}"/>
              </a:ext>
            </a:extLst>
          </p:cNvPr>
          <p:cNvSpPr txBox="1"/>
          <p:nvPr/>
        </p:nvSpPr>
        <p:spPr>
          <a:xfrm>
            <a:off x="331177" y="982381"/>
            <a:ext cx="2286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 Educator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20F98-6C5D-7177-88BA-FFE998CBABD9}"/>
              </a:ext>
            </a:extLst>
          </p:cNvPr>
          <p:cNvSpPr txBox="1"/>
          <p:nvPr/>
        </p:nvSpPr>
        <p:spPr>
          <a:xfrm>
            <a:off x="312755" y="2966400"/>
            <a:ext cx="3390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 Appreciation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E228B-A103-8C04-D32D-4BA859541733}"/>
              </a:ext>
            </a:extLst>
          </p:cNvPr>
          <p:cNvSpPr txBox="1"/>
          <p:nvPr/>
        </p:nvSpPr>
        <p:spPr>
          <a:xfrm>
            <a:off x="76200" y="4900219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Annual Employee Awards</a:t>
            </a: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290A61AA-73B6-EB9D-4C64-7932794C97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4" y="5011486"/>
            <a:ext cx="1995019" cy="4749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A00041-410E-6F78-FB95-8136A92668A0}"/>
              </a:ext>
            </a:extLst>
          </p:cNvPr>
          <p:cNvSpPr txBox="1"/>
          <p:nvPr/>
        </p:nvSpPr>
        <p:spPr>
          <a:xfrm>
            <a:off x="4547600" y="4690646"/>
            <a:ext cx="192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Sponsor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FDCEA-E45D-23DE-2D46-65F93EEDF572}"/>
              </a:ext>
            </a:extLst>
          </p:cNvPr>
          <p:cNvSpPr txBox="1"/>
          <p:nvPr/>
        </p:nvSpPr>
        <p:spPr>
          <a:xfrm>
            <a:off x="152400" y="5537537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$11,000 in cash awards were given to elementary &amp; secondary teachers of year, professional, paraprofessional and auxiliary staff of the year.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415524-9ACC-D4AF-CE43-1A3B795B9557}"/>
              </a:ext>
            </a:extLst>
          </p:cNvPr>
          <p:cNvSpPr txBox="1"/>
          <p:nvPr/>
        </p:nvSpPr>
        <p:spPr>
          <a:xfrm>
            <a:off x="152400" y="3462671"/>
            <a:ext cx="51292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Contest during Teacher Appreciation Week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  <a:ea typeface="Adobe Fan Heiti Std B" pitchFamily="34" charset="-128"/>
              </a:rPr>
              <a:t>10 - $500 classroom grants given to winners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33628F-3634-90C6-8128-AA7F937A09A5}"/>
              </a:ext>
            </a:extLst>
          </p:cNvPr>
          <p:cNvSpPr txBox="1"/>
          <p:nvPr/>
        </p:nvSpPr>
        <p:spPr>
          <a:xfrm>
            <a:off x="3810000" y="2609827"/>
            <a:ext cx="192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Sponsor</a:t>
            </a:r>
          </a:p>
        </p:txBody>
      </p:sp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A642508-08F9-DD6D-6C0E-F9FC770EA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59" y="2962984"/>
            <a:ext cx="1301884" cy="466016"/>
          </a:xfrm>
          <a:prstGeom prst="rect">
            <a:avLst/>
          </a:prstGeom>
        </p:spPr>
      </p:pic>
      <p:pic>
        <p:nvPicPr>
          <p:cNvPr id="20" name="Picture 19" descr="A group of children lying on the floor&#10;&#10;Description automatically generated with low confidence">
            <a:extLst>
              <a:ext uri="{FF2B5EF4-FFF2-40B4-BE49-F238E27FC236}">
                <a16:creationId xmlns:a16="http://schemas.microsoft.com/office/drawing/2014/main" id="{D8B8FB8D-8D2F-1BBF-29A3-C369D6506C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17142" r="31251" b="19020"/>
          <a:stretch/>
        </p:blipFill>
        <p:spPr>
          <a:xfrm rot="5400000">
            <a:off x="6728671" y="348503"/>
            <a:ext cx="2284928" cy="1944867"/>
          </a:xfrm>
          <a:prstGeom prst="rect">
            <a:avLst/>
          </a:prstGeom>
          <a:ln w="34925">
            <a:solidFill>
              <a:schemeClr val="accent4"/>
            </a:solidFill>
          </a:ln>
        </p:spPr>
      </p:pic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426A105-0D73-F4BE-FAA0-A6ED6305B0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19" y="4745526"/>
            <a:ext cx="2684550" cy="17897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Picture 4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E27F6C70-002A-EF49-1D81-BBE36FC54C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16782" r="25153" b="37821"/>
          <a:stretch/>
        </p:blipFill>
        <p:spPr>
          <a:xfrm>
            <a:off x="5484795" y="2680424"/>
            <a:ext cx="3364636" cy="1844691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0747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F10B8AF-FFD3-E13C-16CE-D3E8A5EBA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C69A34-C832-415D-A554-08201F493E91}"/>
              </a:ext>
            </a:extLst>
          </p:cNvPr>
          <p:cNvSpPr txBox="1"/>
          <p:nvPr/>
        </p:nvSpPr>
        <p:spPr>
          <a:xfrm>
            <a:off x="213167" y="4419600"/>
            <a:ext cx="6426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Program started in 2020 to send students in need to Summer Day Camp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Raised $31,550 which included employee giving $5.5K donor match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Sponsored 33 kids this summer for 10-week program at $1,436 per child.  Family pays $10/week.</a:t>
            </a:r>
          </a:p>
        </p:txBody>
      </p:sp>
      <p:pic>
        <p:nvPicPr>
          <p:cNvPr id="5" name="Picture 4" descr="A picture containing person, child, mammal&#10;&#10;Description automatically generated">
            <a:extLst>
              <a:ext uri="{FF2B5EF4-FFF2-40B4-BE49-F238E27FC236}">
                <a16:creationId xmlns:a16="http://schemas.microsoft.com/office/drawing/2014/main" id="{B149C110-4CDE-16D3-C08E-F7D421537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9" y="990600"/>
            <a:ext cx="4368800" cy="3276600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pic>
        <p:nvPicPr>
          <p:cNvPr id="7" name="Picture 6" descr="A picture containing outdoor, person, sky, ground&#10;&#10;Description automatically generated">
            <a:extLst>
              <a:ext uri="{FF2B5EF4-FFF2-40B4-BE49-F238E27FC236}">
                <a16:creationId xmlns:a16="http://schemas.microsoft.com/office/drawing/2014/main" id="{EE77C364-97F3-07EB-842E-C0E184474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10204"/>
          <a:stretch/>
        </p:blipFill>
        <p:spPr>
          <a:xfrm>
            <a:off x="5331913" y="990601"/>
            <a:ext cx="3354887" cy="3332220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ABE563-0F08-800D-93D9-66F9175E7DA2}"/>
              </a:ext>
            </a:extLst>
          </p:cNvPr>
          <p:cNvSpPr txBox="1"/>
          <p:nvPr/>
        </p:nvSpPr>
        <p:spPr>
          <a:xfrm>
            <a:off x="6324600" y="5111813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Leonard &amp;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Nancy Berry</a:t>
            </a: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47D5FE6-FBFA-5145-657E-DB794C4E06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63339"/>
          <a:stretch/>
        </p:blipFill>
        <p:spPr>
          <a:xfrm>
            <a:off x="6781800" y="4641774"/>
            <a:ext cx="1987719" cy="4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97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8AA0D46-87D2-C594-B953-43DADAEBF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C34BC59-4E2B-495D-A379-52977BDCD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05974"/>
            <a:ext cx="1981200" cy="15809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25A1AA-AA50-41E6-9746-F5AFC87D4D30}"/>
              </a:ext>
            </a:extLst>
          </p:cNvPr>
          <p:cNvSpPr/>
          <p:nvPr/>
        </p:nvSpPr>
        <p:spPr>
          <a:xfrm>
            <a:off x="150257" y="2575709"/>
            <a:ext cx="336747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Raised $263,000 with 61 Celebrity Chef booths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Continues to be a community FAVORITE!</a:t>
            </a:r>
          </a:p>
          <a:p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2BEADD5-B179-3E67-6A9B-634246DDA2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9258" r="3653" b="4654"/>
          <a:stretch/>
        </p:blipFill>
        <p:spPr>
          <a:xfrm>
            <a:off x="3733799" y="933946"/>
            <a:ext cx="5194133" cy="3195244"/>
          </a:xfrm>
          <a:prstGeom prst="rect">
            <a:avLst/>
          </a:prstGeom>
          <a:ln w="47625">
            <a:solidFill>
              <a:srgbClr val="990033"/>
            </a:solidFill>
          </a:ln>
        </p:spPr>
      </p:pic>
      <p:pic>
        <p:nvPicPr>
          <p:cNvPr id="8" name="Picture 7" descr="A picture containing text, indoor, person, ceiling&#10;&#10;Description automatically generated">
            <a:extLst>
              <a:ext uri="{FF2B5EF4-FFF2-40B4-BE49-F238E27FC236}">
                <a16:creationId xmlns:a16="http://schemas.microsoft.com/office/drawing/2014/main" id="{017D8E96-86DE-7DCB-397F-3EF5CCCCA4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9"/>
          <a:stretch/>
        </p:blipFill>
        <p:spPr>
          <a:xfrm>
            <a:off x="2743200" y="4355412"/>
            <a:ext cx="3124200" cy="2336800"/>
          </a:xfrm>
          <a:prstGeom prst="rect">
            <a:avLst/>
          </a:prstGeom>
          <a:ln w="47625">
            <a:solidFill>
              <a:srgbClr val="990033"/>
            </a:solidFill>
          </a:ln>
        </p:spPr>
      </p:pic>
      <p:pic>
        <p:nvPicPr>
          <p:cNvPr id="13" name="Picture 12" descr="A picture containing person, indoor, drink, drinking&#10;&#10;Description automatically generated">
            <a:extLst>
              <a:ext uri="{FF2B5EF4-FFF2-40B4-BE49-F238E27FC236}">
                <a16:creationId xmlns:a16="http://schemas.microsoft.com/office/drawing/2014/main" id="{9ECA7E68-DA4C-E5CC-787B-1AC7D9201A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r="8696"/>
          <a:stretch/>
        </p:blipFill>
        <p:spPr>
          <a:xfrm>
            <a:off x="6096000" y="4355412"/>
            <a:ext cx="2819400" cy="2336801"/>
          </a:xfrm>
          <a:prstGeom prst="rect">
            <a:avLst/>
          </a:prstGeom>
          <a:ln w="47625">
            <a:solidFill>
              <a:srgbClr val="990033"/>
            </a:solidFill>
          </a:ln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CC43244-0134-C726-E71A-5CBED509F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6" y="5583744"/>
            <a:ext cx="2072630" cy="1017554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8DD18F-F42D-4363-8D77-9B9BABD7F2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59674"/>
          <a:stretch/>
        </p:blipFill>
        <p:spPr>
          <a:xfrm>
            <a:off x="329366" y="5069740"/>
            <a:ext cx="2057400" cy="6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1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29C4FA1-A80B-2DED-3BCB-D3080384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9D94C-72FB-4380-A2B5-52D774BF23CB}"/>
              </a:ext>
            </a:extLst>
          </p:cNvPr>
          <p:cNvSpPr txBox="1"/>
          <p:nvPr/>
        </p:nvSpPr>
        <p:spPr>
          <a:xfrm>
            <a:off x="3689604" y="1944155"/>
            <a:ext cx="533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Total of $152,516 contributed for 2021-22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11</a:t>
            </a:r>
            <a:r>
              <a:rPr lang="en-US" sz="2000" b="1" baseline="30000" dirty="0">
                <a:ea typeface="Adobe Fan Heiti Std B" pitchFamily="34" charset="-128"/>
              </a:rPr>
              <a:t>th</a:t>
            </a:r>
            <a:r>
              <a:rPr lang="en-US" sz="2000" b="1" dirty="0">
                <a:ea typeface="Adobe Fan Heiti Std B" pitchFamily="34" charset="-128"/>
              </a:rPr>
              <a:t> Annual Campaign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1,099 Employees giving (53% of employees)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7th year for Employee Rebate to campuses - $55,988 total unrestricted funds awarded to schools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7704D-0FD8-4109-B83A-AA778C351025}"/>
              </a:ext>
            </a:extLst>
          </p:cNvPr>
          <p:cNvSpPr txBox="1"/>
          <p:nvPr/>
        </p:nvSpPr>
        <p:spPr>
          <a:xfrm>
            <a:off x="158577" y="4233446"/>
            <a:ext cx="3499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2021-2022 Campus Champions</a:t>
            </a:r>
          </a:p>
        </p:txBody>
      </p:sp>
      <p:pic>
        <p:nvPicPr>
          <p:cNvPr id="11" name="Picture 10" descr="A picture containing object&#10;&#10;Description automatically generated">
            <a:extLst>
              <a:ext uri="{FF2B5EF4-FFF2-40B4-BE49-F238E27FC236}">
                <a16:creationId xmlns:a16="http://schemas.microsoft.com/office/drawing/2014/main" id="{58648138-3769-4D99-8B68-7D5D92820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05" y="5280907"/>
            <a:ext cx="2968595" cy="8116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2DDAE-523A-45D4-A2A5-9DE501DAA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9" b="8199"/>
          <a:stretch/>
        </p:blipFill>
        <p:spPr>
          <a:xfrm>
            <a:off x="158577" y="4724401"/>
            <a:ext cx="3038619" cy="18999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40DD3-AE3B-45D4-B42D-3E47A1C94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6892"/>
          <a:stretch/>
        </p:blipFill>
        <p:spPr>
          <a:xfrm>
            <a:off x="194804" y="1676400"/>
            <a:ext cx="3374405" cy="251533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12C40429-F080-5B51-A578-2D02DB51A5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63339"/>
          <a:stretch/>
        </p:blipFill>
        <p:spPr>
          <a:xfrm>
            <a:off x="6546681" y="4636532"/>
            <a:ext cx="1987719" cy="449473"/>
          </a:xfrm>
          <a:prstGeom prst="rect">
            <a:avLst/>
          </a:prstGeom>
        </p:spPr>
      </p:pic>
      <p:pic>
        <p:nvPicPr>
          <p:cNvPr id="15" name="Picture 14" descr="Two wome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904E0490-6B58-F09D-4950-B52180EF61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/>
        </p:blipFill>
        <p:spPr>
          <a:xfrm>
            <a:off x="3308617" y="4724400"/>
            <a:ext cx="1187183" cy="18999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7" name="Picture 1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1CDB603-5990-59A5-D9B8-40FB090FE5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/>
          <a:stretch/>
        </p:blipFill>
        <p:spPr>
          <a:xfrm rot="5400000">
            <a:off x="4323913" y="5007709"/>
            <a:ext cx="1899992" cy="13333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1884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9C4FA1-A80B-2DED-3BCB-D3080384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9D94C-72FB-4380-A2B5-52D774BF23CB}"/>
              </a:ext>
            </a:extLst>
          </p:cNvPr>
          <p:cNvSpPr txBox="1"/>
          <p:nvPr/>
        </p:nvSpPr>
        <p:spPr>
          <a:xfrm>
            <a:off x="3401332" y="1371600"/>
            <a:ext cx="533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5</a:t>
            </a:r>
            <a:r>
              <a:rPr lang="en-US" sz="2000" b="1" baseline="30000" dirty="0">
                <a:ea typeface="Adobe Fan Heiti Std B" pitchFamily="34" charset="-128"/>
              </a:rPr>
              <a:t>th</a:t>
            </a:r>
            <a:r>
              <a:rPr lang="en-US" sz="2000" b="1" dirty="0">
                <a:ea typeface="Adobe Fan Heiti Std B" pitchFamily="34" charset="-128"/>
              </a:rPr>
              <a:t> Annual Campaign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Total of $259,500 raised by 78 Partners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10 Title sponsorships raised $61,500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9 NEW Partners in 2021-22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7704D-0FD8-4109-B83A-AA778C351025}"/>
              </a:ext>
            </a:extLst>
          </p:cNvPr>
          <p:cNvSpPr txBox="1"/>
          <p:nvPr/>
        </p:nvSpPr>
        <p:spPr>
          <a:xfrm>
            <a:off x="627821" y="4683889"/>
            <a:ext cx="2325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2021-2022 Donor Wall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22DDAE-523A-45D4-A2A5-9DE501DAA6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0" t="25976" r="18850" b="21393"/>
          <a:stretch/>
        </p:blipFill>
        <p:spPr>
          <a:xfrm>
            <a:off x="627821" y="5121995"/>
            <a:ext cx="2404492" cy="15034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40DD3-AE3B-45D4-B42D-3E47A1C949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1452" r="4155" b="5056"/>
          <a:stretch/>
        </p:blipFill>
        <p:spPr>
          <a:xfrm>
            <a:off x="588174" y="1203005"/>
            <a:ext cx="2404492" cy="344519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A6FCE4-4566-1D49-D37C-F8F41EBD80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11251" r="271" b="11251"/>
          <a:stretch/>
        </p:blipFill>
        <p:spPr>
          <a:xfrm>
            <a:off x="3401332" y="3352800"/>
            <a:ext cx="3841369" cy="24019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77915B-9CE2-F683-8BEB-4057593F45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32" r="-268" b="2788"/>
          <a:stretch/>
        </p:blipFill>
        <p:spPr>
          <a:xfrm>
            <a:off x="6111689" y="4887796"/>
            <a:ext cx="2684874" cy="17376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891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9C4FA1-A80B-2DED-3BCB-D3080384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9D94C-72FB-4380-A2B5-52D774BF23CB}"/>
              </a:ext>
            </a:extLst>
          </p:cNvPr>
          <p:cNvSpPr txBox="1"/>
          <p:nvPr/>
        </p:nvSpPr>
        <p:spPr>
          <a:xfrm>
            <a:off x="685800" y="2448343"/>
            <a:ext cx="807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800" b="1" dirty="0">
                <a:ea typeface="Adobe Fan Heiti Std B" pitchFamily="34" charset="-128"/>
              </a:rPr>
              <a:t>Top Non-Profit Participant for 3</a:t>
            </a:r>
            <a:r>
              <a:rPr lang="en-US" sz="2800" b="1" baseline="30000" dirty="0">
                <a:ea typeface="Adobe Fan Heiti Std B" pitchFamily="34" charset="-128"/>
              </a:rPr>
              <a:t>rd</a:t>
            </a:r>
            <a:r>
              <a:rPr lang="en-US" sz="2800" b="1" dirty="0">
                <a:ea typeface="Adobe Fan Heiti Std B" pitchFamily="34" charset="-128"/>
              </a:rPr>
              <a:t>-year running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28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r>
              <a:rPr lang="en-US" sz="2800" b="1" dirty="0">
                <a:ea typeface="Adobe Fan Heiti Std B" pitchFamily="34" charset="-128"/>
              </a:rPr>
              <a:t>Total of $48,712 raised from 167 donors in 2021</a:t>
            </a: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  <a:p>
            <a:pPr marL="342900" indent="-342900">
              <a:buSzPct val="137000"/>
              <a:buFont typeface="Arial" panose="020B0604020202020204" pitchFamily="34" charset="0"/>
              <a:buChar char="•"/>
            </a:pPr>
            <a:endParaRPr lang="en-US" sz="1000" b="1" dirty="0">
              <a:ea typeface="Adobe Fan Heiti Std B" pitchFamily="34" charset="-128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9729BD7-049D-6DD2-DA3D-F50ECE6A8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934325" cy="19812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D2F513-9986-0F87-EDBF-558B3CEEE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0" y="4927012"/>
            <a:ext cx="2011379" cy="1910668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D6E6360C-0AB7-6CCD-EABE-0F79793C1F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63339"/>
          <a:stretch/>
        </p:blipFill>
        <p:spPr>
          <a:xfrm>
            <a:off x="3578139" y="4371763"/>
            <a:ext cx="1987719" cy="4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37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0903B63-E3D6-96A5-075E-0E8230BC1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54F84DC-B8F6-42E5-8B17-DBA4C04EE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317422"/>
              </p:ext>
            </p:extLst>
          </p:nvPr>
        </p:nvGraphicFramePr>
        <p:xfrm>
          <a:off x="243840" y="289560"/>
          <a:ext cx="8656320" cy="627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F360B47-4D6A-4346-861F-D29B14217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286"/>
            <a:ext cx="91440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Clr>
                <a:schemeClr val="bg2">
                  <a:lumMod val="10000"/>
                </a:schemeClr>
              </a:buClr>
              <a:buNone/>
            </a:pPr>
            <a:r>
              <a: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Sources</a:t>
            </a:r>
            <a:r>
              <a: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cPrint" panose="00000400000000000000" pitchFamily="2" charset="0"/>
                <a:ea typeface="+mj-ea"/>
                <a:cs typeface="+mj-cs"/>
              </a:rPr>
              <a:t> </a:t>
            </a:r>
            <a:r>
              <a: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of EF Donations</a:t>
            </a:r>
            <a:endParaRPr lang="en-US" sz="36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54F84DC-B8F6-42E5-8B17-DBA4C04EE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932372"/>
              </p:ext>
            </p:extLst>
          </p:nvPr>
        </p:nvGraphicFramePr>
        <p:xfrm>
          <a:off x="396240" y="651992"/>
          <a:ext cx="8366760" cy="6068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667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0223693-34C2-DD02-F2AA-FBBCBABBD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895AAD0-2F1E-D0E7-8DDB-1B3DF422D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182881"/>
              </p:ext>
            </p:extLst>
          </p:nvPr>
        </p:nvGraphicFramePr>
        <p:xfrm>
          <a:off x="152400" y="572749"/>
          <a:ext cx="8654815" cy="6274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B1160AD-A512-AA28-AD98-9CE1B5C74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5039"/>
            <a:ext cx="9144000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Clr>
                <a:schemeClr val="bg2">
                  <a:lumMod val="10000"/>
                </a:schemeClr>
              </a:buClr>
              <a:buNone/>
            </a:pPr>
            <a:r>
              <a: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How Donations are Allocated</a:t>
            </a:r>
            <a:endParaRPr lang="en-US" sz="36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1684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4CAFCC-FFC5-AC2D-72A9-DDC9A381E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B7210-C3D0-4BF5-8ED6-E74CEE0C5F9C}"/>
              </a:ext>
            </a:extLst>
          </p:cNvPr>
          <p:cNvSpPr txBox="1"/>
          <p:nvPr/>
        </p:nvSpPr>
        <p:spPr>
          <a:xfrm>
            <a:off x="364907" y="1788160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sz="2800" dirty="0"/>
              <a:t>	</a:t>
            </a:r>
            <a:r>
              <a:rPr lang="en-US" sz="2400" dirty="0"/>
              <a:t> </a:t>
            </a:r>
            <a:r>
              <a:rPr lang="en-US" sz="2400" b="1" dirty="0"/>
              <a:t>	             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2021-22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2020-21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chg</a:t>
            </a: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Funds Raised		    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$1,054,498	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$ 649,284 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62%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 Funding		$ 731,833 	$ 479,373        53%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Net Ordinary Income		$ 156,169	$  77,558       101%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-------------------------------------------------------------------------------------------------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Endowed Scholarships	$  735,258	 $738,621        - .4%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Board Rest Acct. 	             $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1,249,339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$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1,432,621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-13%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Total Assets      		$2,132,056	$2,317,884      - 8%</a:t>
            </a:r>
          </a:p>
          <a:p>
            <a:pPr>
              <a:lnSpc>
                <a:spcPct val="150000"/>
              </a:lnSpc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B34A0DD-8513-46D8-86BD-51B4F3334C51}"/>
              </a:ext>
            </a:extLst>
          </p:cNvPr>
          <p:cNvSpPr/>
          <p:nvPr/>
        </p:nvSpPr>
        <p:spPr>
          <a:xfrm rot="10800000">
            <a:off x="8305800" y="2605158"/>
            <a:ext cx="17905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2107F6B-999B-4C57-9ECB-22A9F06A428B}"/>
              </a:ext>
            </a:extLst>
          </p:cNvPr>
          <p:cNvSpPr/>
          <p:nvPr/>
        </p:nvSpPr>
        <p:spPr>
          <a:xfrm rot="10800000">
            <a:off x="8305800" y="3076658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9E379A5-224D-43B9-A17B-AD3B60687BA8}"/>
              </a:ext>
            </a:extLst>
          </p:cNvPr>
          <p:cNvSpPr/>
          <p:nvPr/>
        </p:nvSpPr>
        <p:spPr>
          <a:xfrm>
            <a:off x="8430734" y="4686087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321B5E1-4494-459B-98AA-BCAFCDE2610D}"/>
              </a:ext>
            </a:extLst>
          </p:cNvPr>
          <p:cNvSpPr/>
          <p:nvPr/>
        </p:nvSpPr>
        <p:spPr>
          <a:xfrm>
            <a:off x="8430733" y="5191561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EC0BA6F-0F4E-533E-7433-C000CB26B20D}"/>
              </a:ext>
            </a:extLst>
          </p:cNvPr>
          <p:cNvSpPr/>
          <p:nvPr/>
        </p:nvSpPr>
        <p:spPr>
          <a:xfrm>
            <a:off x="8464425" y="5729358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328F5988-9CAE-EB30-666E-B840E014A6A0}"/>
              </a:ext>
            </a:extLst>
          </p:cNvPr>
          <p:cNvSpPr/>
          <p:nvPr/>
        </p:nvSpPr>
        <p:spPr>
          <a:xfrm rot="10800000">
            <a:off x="8305800" y="3530202"/>
            <a:ext cx="179626" cy="2904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08162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3300"/>
            </a:gs>
            <a:gs pos="52000">
              <a:srgbClr val="996633">
                <a:alpha val="26667"/>
              </a:srgbClr>
            </a:gs>
            <a:gs pos="99000">
              <a:srgbClr val="C7AC8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7C348-9086-5DD9-7B8C-8FC00C5BB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 b="5611"/>
          <a:stretch/>
        </p:blipFill>
        <p:spPr>
          <a:xfrm>
            <a:off x="-486980" y="0"/>
            <a:ext cx="10299772" cy="6858000"/>
          </a:xfrm>
          <a:prstGeom prst="rect">
            <a:avLst/>
          </a:prstGeom>
        </p:spPr>
      </p:pic>
      <p:pic>
        <p:nvPicPr>
          <p:cNvPr id="3" name="Picture 2" descr="A group of children in a room&#10;&#10;Description automatically generated with medium confidence">
            <a:extLst>
              <a:ext uri="{FF2B5EF4-FFF2-40B4-BE49-F238E27FC236}">
                <a16:creationId xmlns:a16="http://schemas.microsoft.com/office/drawing/2014/main" id="{76563072-D245-B744-BB6C-3AB3C5D677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0000" r="27698" b="13567"/>
          <a:stretch/>
        </p:blipFill>
        <p:spPr>
          <a:xfrm>
            <a:off x="216412" y="3169920"/>
            <a:ext cx="4205598" cy="34764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C9F1E974-5CEE-5DD1-3999-B29E2CBF1C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r="12727"/>
          <a:stretch/>
        </p:blipFill>
        <p:spPr>
          <a:xfrm>
            <a:off x="4556760" y="3169920"/>
            <a:ext cx="4370828" cy="34839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3848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8AD66029-746A-3773-BC61-1282D62DE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8000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21561AD-48D8-4C30-A13B-F01A79943D18}"/>
              </a:ext>
            </a:extLst>
          </p:cNvPr>
          <p:cNvSpPr txBox="1">
            <a:spLocks/>
          </p:cNvSpPr>
          <p:nvPr/>
        </p:nvSpPr>
        <p:spPr>
          <a:xfrm>
            <a:off x="381000" y="1905000"/>
            <a:ext cx="32004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10000"/>
                </a:schemeClr>
              </a:buClr>
            </a:pPr>
            <a:r>
              <a:rPr lang="en-US" sz="2400" b="1" spc="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 Narrow" panose="020B0606020202030204" pitchFamily="34" charset="0"/>
                <a:ea typeface="+mj-ea"/>
                <a:cs typeface="+mj-cs"/>
              </a:rPr>
              <a:t>Donors who gave over $1,000 this past year</a:t>
            </a:r>
          </a:p>
          <a:p>
            <a:pPr>
              <a:buClr>
                <a:schemeClr val="bg2">
                  <a:lumMod val="10000"/>
                </a:schemeClr>
              </a:buClr>
            </a:pPr>
            <a:endParaRPr lang="en-US" sz="1000" b="1" spc="3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 Narrow" panose="020B0606020202030204" pitchFamily="34" charset="0"/>
              <a:ea typeface="+mj-ea"/>
              <a:cs typeface="+mj-cs"/>
            </a:endParaRPr>
          </a:p>
          <a:p>
            <a:pPr>
              <a:buClr>
                <a:schemeClr val="bg2">
                  <a:lumMod val="10000"/>
                </a:schemeClr>
              </a:buClr>
            </a:pPr>
            <a:r>
              <a:rPr lang="en-US" sz="2400" b="1" spc="3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Arial Narrow" panose="020B0606020202030204" pitchFamily="34" charset="0"/>
                <a:ea typeface="+mj-ea"/>
                <a:cs typeface="+mj-cs"/>
              </a:rPr>
              <a:t>Ad to be run in the Tiger and Cougar football programs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C8D096B2-FF7B-2CF9-7D95-722E3E871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65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821D11-7D07-B7CE-1F27-1335E38DF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B96171D-06EE-8B94-CBF6-3BFDEDED8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pic>
        <p:nvPicPr>
          <p:cNvPr id="11" name="Picture 10" descr="A picture containing person, child, indoor, sport&#10;&#10;Description automatically generated">
            <a:extLst>
              <a:ext uri="{FF2B5EF4-FFF2-40B4-BE49-F238E27FC236}">
                <a16:creationId xmlns:a16="http://schemas.microsoft.com/office/drawing/2014/main" id="{AD06E590-719A-1A9D-85CC-B1CA4FB8D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/>
          <a:stretch/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3300"/>
            </a:gs>
            <a:gs pos="52000">
              <a:srgbClr val="996633">
                <a:alpha val="26667"/>
              </a:srgbClr>
            </a:gs>
            <a:gs pos="99000">
              <a:srgbClr val="C7AC8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D128FB4-970F-217C-8C77-7E3219B8B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0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DB29E2-0A24-8CE3-58C3-5311ECCA1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45F6EE1-CF12-79F1-58A5-B9EE43A82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653"/>
            <a:ext cx="9192869" cy="6894651"/>
          </a:xfrm>
        </p:spPr>
      </p:pic>
    </p:spTree>
    <p:extLst>
      <p:ext uri="{BB962C8B-B14F-4D97-AF65-F5344CB8AC3E}">
        <p14:creationId xmlns:p14="http://schemas.microsoft.com/office/powerpoint/2010/main" val="267311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67B74B5F-8BF0-650F-C876-56FEC5804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C6A37-9BDF-FB3F-5B65-93EA25BE4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r="10459"/>
          <a:stretch/>
        </p:blipFill>
        <p:spPr>
          <a:xfrm>
            <a:off x="304800" y="877263"/>
            <a:ext cx="8574175" cy="4001281"/>
          </a:xfrm>
          <a:prstGeom prst="rect">
            <a:avLst/>
          </a:prstGeom>
          <a:ln w="41275">
            <a:solidFill>
              <a:srgbClr val="FFC000"/>
            </a:solidFill>
          </a:ln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07836CC-DC69-A73A-151B-265BA16FC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89">
            <a:off x="268858" y="5064206"/>
            <a:ext cx="1600200" cy="99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40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AEFEB7-DAEB-9B3C-7F47-23FC5D95B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4DB67-C771-BA4B-21CF-837C2F1925CF}"/>
              </a:ext>
            </a:extLst>
          </p:cNvPr>
          <p:cNvSpPr/>
          <p:nvPr/>
        </p:nvSpPr>
        <p:spPr>
          <a:xfrm>
            <a:off x="5759091" y="463119"/>
            <a:ext cx="3008989" cy="151996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DDFC58-D7B4-47BA-A853-F73A017BCEE1}"/>
              </a:ext>
            </a:extLst>
          </p:cNvPr>
          <p:cNvSpPr txBox="1"/>
          <p:nvPr/>
        </p:nvSpPr>
        <p:spPr>
          <a:xfrm>
            <a:off x="5888298" y="110494"/>
            <a:ext cx="271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B9F362C3-BBD5-4FB8-A887-FE32E4DCA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22877" r="4201" b="33074"/>
          <a:stretch/>
        </p:blipFill>
        <p:spPr>
          <a:xfrm>
            <a:off x="230493" y="240505"/>
            <a:ext cx="5071628" cy="1703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444703EE-641A-218A-1FC2-68068DF14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b="8519"/>
          <a:stretch/>
        </p:blipFill>
        <p:spPr>
          <a:xfrm rot="5400000">
            <a:off x="5314596" y="2601484"/>
            <a:ext cx="3918604" cy="29509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6B1D94C-EDEC-940C-C3B4-4643900E0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97" y="504423"/>
            <a:ext cx="2624695" cy="1364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87ACC9-5FF5-454D-A37A-7B5B9FA5AAB5}"/>
              </a:ext>
            </a:extLst>
          </p:cNvPr>
          <p:cNvSpPr txBox="1"/>
          <p:nvPr/>
        </p:nvSpPr>
        <p:spPr>
          <a:xfrm>
            <a:off x="0" y="6350409"/>
            <a:ext cx="9144000" cy="104099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u="none" strike="noStrike" dirty="0">
                <a:solidFill>
                  <a:srgbClr val="2A1A19"/>
                </a:solidFill>
                <a:effectLst/>
              </a:rPr>
              <a:t>A free clothing store for CSISD students, families &amp; staff</a:t>
            </a:r>
          </a:p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endParaRPr lang="en-US" sz="3200" b="1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2BC35FE1-2E99-9CB9-056D-483B1DF36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3" y="2073115"/>
            <a:ext cx="5066548" cy="42472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832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B44EE2-0949-EB0F-4B8C-3D6293269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4DEC64-5C6D-E278-9DF9-84468933F447}"/>
              </a:ext>
            </a:extLst>
          </p:cNvPr>
          <p:cNvSpPr/>
          <p:nvPr/>
        </p:nvSpPr>
        <p:spPr>
          <a:xfrm>
            <a:off x="6354723" y="5257800"/>
            <a:ext cx="2520836" cy="12670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0991394-9223-436E-9D7C-E47D14720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40" y="5325354"/>
            <a:ext cx="2256928" cy="1123260"/>
          </a:xfrm>
          <a:prstGeom prst="rect">
            <a:avLst/>
          </a:prstGeom>
        </p:spPr>
      </p:pic>
      <p:pic>
        <p:nvPicPr>
          <p:cNvPr id="8" name="Picture 7" descr="A group of children sitting on the floor reading books&#10;&#10;Description automatically generated with medium confidence">
            <a:extLst>
              <a:ext uri="{FF2B5EF4-FFF2-40B4-BE49-F238E27FC236}">
                <a16:creationId xmlns:a16="http://schemas.microsoft.com/office/drawing/2014/main" id="{D4A4E0D2-ADED-EDF2-2D0D-24DF21473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4"/>
          <a:stretch/>
        </p:blipFill>
        <p:spPr>
          <a:xfrm>
            <a:off x="3657600" y="1726674"/>
            <a:ext cx="5150256" cy="2755460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pic>
        <p:nvPicPr>
          <p:cNvPr id="12" name="Picture 11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AEAA8C1B-7671-D35A-0E42-02FA5266C4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5250" r="7264" b="14785"/>
          <a:stretch/>
        </p:blipFill>
        <p:spPr>
          <a:xfrm>
            <a:off x="315115" y="1726674"/>
            <a:ext cx="3190085" cy="2769126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CC035D-9A9C-F2AB-185D-3040C9578889}"/>
              </a:ext>
            </a:extLst>
          </p:cNvPr>
          <p:cNvSpPr txBox="1"/>
          <p:nvPr/>
        </p:nvSpPr>
        <p:spPr>
          <a:xfrm>
            <a:off x="375519" y="4482134"/>
            <a:ext cx="579519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  <a:buSzPct val="150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itchFamily="34" charset="-128"/>
              </a:rPr>
              <a:t>974 Pre-K, Head Start and Early Childhood Special Education students were given $10 book vouchers to purchase books of their choice at their schools’ book fairs.</a:t>
            </a:r>
          </a:p>
          <a:p>
            <a:pPr marL="171450" indent="-171450">
              <a:buSzPct val="150000"/>
              <a:buFont typeface="Arial" panose="020B0604020202020204" pitchFamily="34" charset="0"/>
              <a:buChar char="•"/>
            </a:pPr>
            <a:endParaRPr lang="en-US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rial Narrow" panose="020B0606020202030204" pitchFamily="34" charset="0"/>
              <a:ea typeface="Adobe Fan Heiti Std B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rial Narrow" panose="020B0606020202030204" pitchFamily="34" charset="0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89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1736929-621D-F7FF-B5D8-8145BB584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5" y="-25811"/>
            <a:ext cx="9178413" cy="688380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F8D3A-6878-4630-A1A8-233EF39D25A4}"/>
              </a:ext>
            </a:extLst>
          </p:cNvPr>
          <p:cNvSpPr txBox="1"/>
          <p:nvPr/>
        </p:nvSpPr>
        <p:spPr>
          <a:xfrm>
            <a:off x="0" y="3774254"/>
            <a:ext cx="9144000" cy="110254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Awarded 70 grants totaling $337,965 last year</a:t>
            </a:r>
          </a:p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endParaRPr lang="en-US" sz="3200" b="1" dirty="0"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9" name="Picture 8" descr="A picture containing person, several&#10;&#10;Description automatically generated">
            <a:extLst>
              <a:ext uri="{FF2B5EF4-FFF2-40B4-BE49-F238E27FC236}">
                <a16:creationId xmlns:a16="http://schemas.microsoft.com/office/drawing/2014/main" id="{11FDDE81-8A58-BF90-56C2-1ED31EB85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31967" r="6344" b="11386"/>
          <a:stretch/>
        </p:blipFill>
        <p:spPr>
          <a:xfrm>
            <a:off x="228601" y="987914"/>
            <a:ext cx="6476999" cy="27217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 descr="A picture containing colorful&#10;&#10;Description automatically generated">
            <a:extLst>
              <a:ext uri="{FF2B5EF4-FFF2-40B4-BE49-F238E27FC236}">
                <a16:creationId xmlns:a16="http://schemas.microsoft.com/office/drawing/2014/main" id="{EF03DDC5-845A-A4D7-C1E8-C02EF2B6D0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r="23388"/>
          <a:stretch/>
        </p:blipFill>
        <p:spPr>
          <a:xfrm rot="5400000">
            <a:off x="503808" y="4236311"/>
            <a:ext cx="2201401" cy="277000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A person holding an object&#10;&#10;Description automatically generated with medium confidence">
            <a:extLst>
              <a:ext uri="{FF2B5EF4-FFF2-40B4-BE49-F238E27FC236}">
                <a16:creationId xmlns:a16="http://schemas.microsoft.com/office/drawing/2014/main" id="{0BB5C820-CFC1-25A4-16FE-5BAF51F0C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21181"/>
          <a:stretch/>
        </p:blipFill>
        <p:spPr>
          <a:xfrm>
            <a:off x="5812358" y="4520612"/>
            <a:ext cx="3115405" cy="21988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7C187-76BE-B29B-9ACF-A0CFCC49E7FD}"/>
              </a:ext>
            </a:extLst>
          </p:cNvPr>
          <p:cNvSpPr txBox="1"/>
          <p:nvPr/>
        </p:nvSpPr>
        <p:spPr>
          <a:xfrm>
            <a:off x="7239000" y="818637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Title Sponsors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7797516-6116-9A89-3273-83688EE062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762820"/>
            <a:ext cx="702283" cy="101760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E66C456-74FD-70B6-5D5E-5FFFDF2724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14389"/>
            <a:ext cx="2116278" cy="582123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5FA38603-5AA8-EFED-8885-5570BB7532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888192"/>
            <a:ext cx="1689934" cy="829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CAD606-3A09-12B2-EEBA-A0A6EAC395AD}"/>
              </a:ext>
            </a:extLst>
          </p:cNvPr>
          <p:cNvSpPr txBox="1"/>
          <p:nvPr/>
        </p:nvSpPr>
        <p:spPr>
          <a:xfrm>
            <a:off x="3071658" y="4520612"/>
            <a:ext cx="2592962" cy="2103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itchFamily="34" charset="-128"/>
              </a:rPr>
              <a:t>In 23 years, </a:t>
            </a:r>
          </a:p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itchFamily="34" charset="-128"/>
              </a:rPr>
              <a:t>686 grants have been awarded</a:t>
            </a:r>
          </a:p>
          <a:p>
            <a:pPr algn="ctr">
              <a:lnSpc>
                <a:spcPct val="110000"/>
              </a:lnSpc>
              <a:buClr>
                <a:srgbClr val="FF6600"/>
              </a:buClr>
              <a:buSzPct val="137000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itchFamily="34" charset="-128"/>
              </a:rPr>
              <a:t>totaling $1,993,099!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Fan Heiti Std B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477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5220C97-FE0C-A90E-A6E9-388D14FE6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218"/>
            <a:ext cx="9115708" cy="683678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452110-2726-462C-A1A2-B472518459F7}"/>
              </a:ext>
            </a:extLst>
          </p:cNvPr>
          <p:cNvSpPr txBox="1"/>
          <p:nvPr/>
        </p:nvSpPr>
        <p:spPr>
          <a:xfrm>
            <a:off x="5804498" y="5269221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Barrett- Ashfield Family</a:t>
            </a:r>
          </a:p>
        </p:txBody>
      </p:sp>
      <p:pic>
        <p:nvPicPr>
          <p:cNvPr id="8" name="Picture 7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66EE62F5-C4B1-410C-1E6C-245BE9D75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6676" r="29717"/>
          <a:stretch/>
        </p:blipFill>
        <p:spPr>
          <a:xfrm>
            <a:off x="5534083" y="947935"/>
            <a:ext cx="3285909" cy="3721169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pic>
        <p:nvPicPr>
          <p:cNvPr id="10" name="Picture 9" descr="Schematic&#10;&#10;Description automatically generated">
            <a:extLst>
              <a:ext uri="{FF2B5EF4-FFF2-40B4-BE49-F238E27FC236}">
                <a16:creationId xmlns:a16="http://schemas.microsoft.com/office/drawing/2014/main" id="{018DEBDA-D4BF-C9F5-86B1-0934EB237D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4" t="23116" r="11111" b="22875"/>
          <a:stretch/>
        </p:blipFill>
        <p:spPr>
          <a:xfrm rot="16200000">
            <a:off x="2638104" y="1338400"/>
            <a:ext cx="2990728" cy="2209800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05B6B5-6EDB-65B8-BF4B-025B4B1F6C9F}"/>
              </a:ext>
            </a:extLst>
          </p:cNvPr>
          <p:cNvSpPr txBox="1"/>
          <p:nvPr/>
        </p:nvSpPr>
        <p:spPr>
          <a:xfrm>
            <a:off x="324008" y="4130066"/>
            <a:ext cx="517715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Recognized 67 outstanding seniors and their chosen educators.  Seniors were selected based on </a:t>
            </a:r>
            <a:r>
              <a:rPr lang="en-US" sz="2000" b="1" dirty="0">
                <a:solidFill>
                  <a:srgbClr val="C00000"/>
                </a:solidFill>
                <a:ea typeface="Adobe Fan Heiti Std B" pitchFamily="34" charset="-128"/>
              </a:rPr>
              <a:t>integrity, leadership, dedication to their school </a:t>
            </a:r>
            <a:r>
              <a:rPr lang="en-US" sz="2000" b="1" dirty="0">
                <a:ea typeface="Adobe Fan Heiti Std B" pitchFamily="34" charset="-128"/>
              </a:rPr>
              <a:t>and</a:t>
            </a:r>
            <a:r>
              <a:rPr lang="en-US" sz="2000" b="1" dirty="0">
                <a:solidFill>
                  <a:srgbClr val="C00000"/>
                </a:solidFill>
                <a:ea typeface="Adobe Fan Heiti Std B" pitchFamily="34" charset="-128"/>
              </a:rPr>
              <a:t> positive attitude.</a:t>
            </a:r>
          </a:p>
          <a:p>
            <a:pPr>
              <a:buSzPct val="150000"/>
            </a:pPr>
            <a:r>
              <a:rPr lang="en-US" sz="1000" b="1" dirty="0">
                <a:ea typeface="Adobe Fan Heiti Std B" pitchFamily="34" charset="-128"/>
              </a:rPr>
              <a:t>  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ea typeface="Adobe Fan Heiti Std B" pitchFamily="34" charset="-128"/>
              </a:rPr>
              <a:t>1,102 students and their chosen educators honored since 2000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</a:endParaRP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13" name="Picture 12" descr="A person and perso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235E3152-59AF-065C-3728-DF00A2D17B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8" t="16505"/>
          <a:stretch/>
        </p:blipFill>
        <p:spPr>
          <a:xfrm>
            <a:off x="596681" y="947935"/>
            <a:ext cx="2151639" cy="2990729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0A41EB0A-7680-7E59-1C7E-2393CB1359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63339"/>
          <a:stretch/>
        </p:blipFill>
        <p:spPr>
          <a:xfrm>
            <a:off x="6400800" y="4828774"/>
            <a:ext cx="1987719" cy="4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39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</TotalTime>
  <Words>509</Words>
  <Application>Microsoft Office PowerPoint</Application>
  <PresentationFormat>On-screen Show (4:3)</PresentationFormat>
  <Paragraphs>88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 Light</vt:lpstr>
      <vt:lpstr>AbcPrint</vt:lpstr>
      <vt:lpstr>Arial</vt:lpstr>
      <vt:lpstr>Adobe Fan Heiti Std B</vt:lpstr>
      <vt:lpstr>Calibri</vt:lpstr>
      <vt:lpstr>Arial Narrow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Station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 Champions Breakfast 2015</dc:title>
  <dc:creator>Windows User</dc:creator>
  <cp:lastModifiedBy>Benden, Teresa</cp:lastModifiedBy>
  <cp:revision>305</cp:revision>
  <dcterms:created xsi:type="dcterms:W3CDTF">2015-07-30T21:24:14Z</dcterms:created>
  <dcterms:modified xsi:type="dcterms:W3CDTF">2022-08-09T20:43:01Z</dcterms:modified>
</cp:coreProperties>
</file>