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938" r:id="rId1"/>
  </p:sldMasterIdLst>
  <p:sldIdLst>
    <p:sldId id="256" r:id="rId2"/>
    <p:sldId id="279" r:id="rId3"/>
    <p:sldId id="278" r:id="rId4"/>
    <p:sldId id="271" r:id="rId5"/>
    <p:sldId id="280" r:id="rId6"/>
    <p:sldId id="285" r:id="rId7"/>
    <p:sldId id="276" r:id="rId8"/>
    <p:sldId id="274" r:id="rId9"/>
    <p:sldId id="272" r:id="rId10"/>
    <p:sldId id="283" r:id="rId11"/>
    <p:sldId id="281" r:id="rId12"/>
    <p:sldId id="282" r:id="rId13"/>
    <p:sldId id="259" r:id="rId14"/>
    <p:sldId id="291" r:id="rId15"/>
    <p:sldId id="290" r:id="rId16"/>
    <p:sldId id="284" r:id="rId17"/>
    <p:sldId id="286" r:id="rId18"/>
    <p:sldId id="287" r:id="rId19"/>
    <p:sldId id="288" r:id="rId20"/>
    <p:sldId id="293" r:id="rId21"/>
  </p:sldIdLst>
  <p:sldSz cx="9144000" cy="6858000" type="screen4x3"/>
  <p:notesSz cx="6858000" cy="9144000"/>
  <p:embeddedFontLst>
    <p:embeddedFont>
      <p:font typeface="Adobe Fan Heiti Std B" panose="020B0700000000000000" charset="-128"/>
      <p:bold r:id="rId22"/>
    </p:embeddedFont>
    <p:embeddedFont>
      <p:font typeface="Adobe Heiti Std R" panose="020B0400000000000000" charset="-128"/>
      <p:regular r:id="rId23"/>
    </p:embeddedFont>
    <p:embeddedFont>
      <p:font typeface="AbcPrint" panose="020B0604020202020204"/>
      <p:regular r:id="rId24"/>
    </p:embeddedFont>
    <p:embeddedFont>
      <p:font typeface="Arial Narrow" panose="020B0606020202030204" pitchFamily="34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orange juice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3" orient="horz" pos="11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AC2E"/>
    <a:srgbClr val="99CC00"/>
    <a:srgbClr val="A8A400"/>
    <a:srgbClr val="808000"/>
    <a:srgbClr val="777777"/>
    <a:srgbClr val="FF7C80"/>
    <a:srgbClr val="66FFFF"/>
    <a:srgbClr val="66FF66"/>
    <a:srgbClr val="00FF0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598" autoAdjust="0"/>
  </p:normalViewPr>
  <p:slideViewPr>
    <p:cSldViewPr>
      <p:cViewPr varScale="1">
        <p:scale>
          <a:sx n="108" d="100"/>
          <a:sy n="108" d="100"/>
        </p:scale>
        <p:origin x="1704" y="96"/>
      </p:cViewPr>
      <p:guideLst>
        <p:guide pos="2880"/>
        <p:guide orient="horz" pos="1104"/>
      </p:guideLst>
    </p:cSldViewPr>
  </p:slideViewPr>
  <p:outlineViewPr>
    <p:cViewPr>
      <p:scale>
        <a:sx n="33" d="100"/>
        <a:sy n="33" d="100"/>
      </p:scale>
      <p:origin x="0" y="-263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cash.csisd.org\DistrictPublic$\EduFoundation\FOUNDATION%202\Annual%20Reports\Annual%20Report%202020-2021\Financial%20charts%2020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cash.csisd.org\DistrictPublic$\EduFoundation\FOUNDATION%202\Annual%20Reports\Annual%20Report%202020-2021\Financial%20charts%20202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3E9-46EF-9EE8-3567317D5F9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3E9-46EF-9EE8-3567317D5F9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3E9-46EF-9EE8-3567317D5F9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3E9-46EF-9EE8-3567317D5F9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3E9-46EF-9EE8-3567317D5F9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3E9-46EF-9EE8-3567317D5F9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3E9-46EF-9EE8-3567317D5F9C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63E9-46EF-9EE8-3567317D5F9C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63E9-46EF-9EE8-3567317D5F9C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63E9-46EF-9EE8-3567317D5F9C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63E9-46EF-9EE8-3567317D5F9C}"/>
              </c:ext>
            </c:extLst>
          </c:dPt>
          <c:dLbls>
            <c:dLbl>
              <c:idx val="0"/>
              <c:layout>
                <c:manualLayout>
                  <c:x val="-0.18335577283608781"/>
                  <c:y val="0.13690526959470456"/>
                </c:manualLayout>
              </c:layout>
              <c:tx>
                <c:rich>
                  <a:bodyPr/>
                  <a:lstStyle/>
                  <a:p>
                    <a:fld id="{A630E891-05C3-4B41-A448-4ED13BFB4E5E}" type="CATEGORYNAME">
                      <a:rPr lang="en-US" sz="1400">
                        <a:solidFill>
                          <a:schemeClr val="bg1"/>
                        </a:solidFill>
                      </a:rPr>
                      <a:pPr/>
                      <a:t>[CATEGORY NAME]</a:t>
                    </a:fld>
                    <a:endParaRPr lang="en-US" sz="1400" baseline="0">
                      <a:solidFill>
                        <a:schemeClr val="bg1"/>
                      </a:solidFill>
                    </a:endParaRPr>
                  </a:p>
                  <a:p>
                    <a:r>
                      <a:rPr lang="en-US" sz="1400" baseline="0">
                        <a:solidFill>
                          <a:schemeClr val="bg1"/>
                        </a:solidFill>
                      </a:rPr>
                      <a:t> </a:t>
                    </a:r>
                    <a:fld id="{E43B4391-9973-4695-80BF-197CC1EE60BD}" type="VALUE">
                      <a:rPr lang="en-US" sz="1400" baseline="0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 sz="1400" baseline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3E9-46EF-9EE8-3567317D5F9C}"/>
                </c:ext>
              </c:extLst>
            </c:dLbl>
            <c:dLbl>
              <c:idx val="1"/>
              <c:layout>
                <c:manualLayout>
                  <c:x val="-0.13402797727207175"/>
                  <c:y val="-0.22373529330013778"/>
                </c:manualLayout>
              </c:layout>
              <c:tx>
                <c:rich>
                  <a:bodyPr/>
                  <a:lstStyle/>
                  <a:p>
                    <a:fld id="{4B712893-9B8B-4520-A5E1-E4F8B3D05775}" type="CATEGORYNAME">
                      <a:rPr lang="en-US" sz="1400">
                        <a:solidFill>
                          <a:schemeClr val="bg1"/>
                        </a:solidFill>
                      </a:rPr>
                      <a:pPr/>
                      <a:t>[CATEGORY NAME]</a:t>
                    </a:fld>
                    <a:r>
                      <a:rPr lang="en-US" sz="1400" baseline="0">
                        <a:solidFill>
                          <a:schemeClr val="bg1"/>
                        </a:solidFill>
                      </a:rPr>
                      <a:t> </a:t>
                    </a:r>
                    <a:fld id="{584A7F3B-7402-4460-9FD6-7CE9EAA82E9E}" type="VALUE">
                      <a:rPr lang="en-US" sz="1400" baseline="0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 sz="1400" baseline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3E9-46EF-9EE8-3567317D5F9C}"/>
                </c:ext>
              </c:extLst>
            </c:dLbl>
            <c:dLbl>
              <c:idx val="2"/>
              <c:layout>
                <c:manualLayout>
                  <c:x val="0.15345343370540215"/>
                  <c:y val="-0.1370899893186574"/>
                </c:manualLayout>
              </c:layout>
              <c:tx>
                <c:rich>
                  <a:bodyPr/>
                  <a:lstStyle/>
                  <a:p>
                    <a:fld id="{AF7A5D0A-D309-42BD-9AC7-2CB3A73726BB}" type="CATEGORYNAME">
                      <a:rPr lang="en-US" sz="1400">
                        <a:solidFill>
                          <a:schemeClr val="bg1"/>
                        </a:solidFill>
                      </a:rPr>
                      <a:pPr/>
                      <a:t>[CATEGORY NAME]</a:t>
                    </a:fld>
                    <a:endParaRPr lang="en-US" sz="1400" baseline="0">
                      <a:solidFill>
                        <a:schemeClr val="bg1"/>
                      </a:solidFill>
                    </a:endParaRPr>
                  </a:p>
                  <a:p>
                    <a:r>
                      <a:rPr lang="en-US" sz="1400" baseline="0">
                        <a:solidFill>
                          <a:schemeClr val="bg1"/>
                        </a:solidFill>
                      </a:rPr>
                      <a:t> </a:t>
                    </a:r>
                    <a:fld id="{3F61F2E2-E266-4A46-BCEC-84169B1AB778}" type="VALUE">
                      <a:rPr lang="en-US" sz="1400" baseline="0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 sz="1400" baseline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3E9-46EF-9EE8-3567317D5F9C}"/>
                </c:ext>
              </c:extLst>
            </c:dLbl>
            <c:dLbl>
              <c:idx val="3"/>
              <c:layout>
                <c:manualLayout>
                  <c:x val="0.14220691644313685"/>
                  <c:y val="6.021203854813152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ysClr val="windowText" lastClr="00000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fld id="{6779A0A6-3A76-42FE-AF22-66EC241FCE0A}" type="CATEGORYNAME">
                      <a:rPr lang="en-US" sz="1400">
                        <a:solidFill>
                          <a:schemeClr val="bg1"/>
                        </a:solidFill>
                      </a:rPr>
                      <a:pPr>
                        <a:defRPr sz="1100" b="1">
                          <a:solidFill>
                            <a:sysClr val="windowText" lastClr="000000"/>
                          </a:solidFill>
                          <a:latin typeface="Arial Narrow" panose="020B0606020202030204" pitchFamily="34" charset="0"/>
                        </a:defRPr>
                      </a:pPr>
                      <a:t>[CATEGORY NAME]</a:t>
                    </a:fld>
                    <a:r>
                      <a:rPr lang="en-US" sz="1400" baseline="0">
                        <a:solidFill>
                          <a:schemeClr val="bg1"/>
                        </a:solidFill>
                      </a:rPr>
                      <a:t> </a:t>
                    </a:r>
                    <a:fld id="{D0DEF36C-05CC-417A-B5A4-C5FF297E5E46}" type="VALUE">
                      <a:rPr lang="en-US" sz="1400" baseline="0">
                        <a:solidFill>
                          <a:schemeClr val="bg1"/>
                        </a:solidFill>
                      </a:rPr>
                      <a:pPr>
                        <a:defRPr sz="1100" b="1">
                          <a:solidFill>
                            <a:sysClr val="windowText" lastClr="000000"/>
                          </a:solidFill>
                          <a:latin typeface="Arial Narrow" panose="020B0606020202030204" pitchFamily="34" charset="0"/>
                        </a:defRPr>
                      </a:pPr>
                      <a:t>[VALUE]</a:t>
                    </a:fld>
                    <a:endParaRPr lang="en-US" sz="1400" baseline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ysClr val="windowText" lastClr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57204226695155"/>
                      <c:h val="0.1066771275034709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63E9-46EF-9EE8-3567317D5F9C}"/>
                </c:ext>
              </c:extLst>
            </c:dLbl>
            <c:dLbl>
              <c:idx val="4"/>
              <c:layout>
                <c:manualLayout>
                  <c:x val="0.10104144674223414"/>
                  <c:y val="5.20434718731262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00" b="1" i="0" u="none" strike="noStrike" kern="1200" baseline="0">
                        <a:solidFill>
                          <a:sysClr val="windowText" lastClr="00000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r>
                      <a:rPr lang="en-US" sz="1300" baseline="0">
                        <a:solidFill>
                          <a:sysClr val="windowText" lastClr="000000"/>
                        </a:solidFill>
                      </a:rPr>
                      <a:t>Restricted Contributions</a:t>
                    </a:r>
                  </a:p>
                  <a:p>
                    <a:pPr>
                      <a:defRPr sz="1300" b="1">
                        <a:solidFill>
                          <a:sysClr val="windowText" lastClr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1300" baseline="0">
                        <a:solidFill>
                          <a:sysClr val="windowText" lastClr="000000"/>
                        </a:solidFill>
                      </a:rPr>
                      <a:t> </a:t>
                    </a:r>
                    <a:fld id="{D2F5D8A9-997B-4197-9C37-45727AE02635}" type="VALUE">
                      <a:rPr lang="en-US" sz="1300" baseline="0">
                        <a:solidFill>
                          <a:sysClr val="windowText" lastClr="000000"/>
                        </a:solidFill>
                      </a:rPr>
                      <a:pPr>
                        <a:defRPr sz="1300" b="1">
                          <a:solidFill>
                            <a:sysClr val="windowText" lastClr="000000"/>
                          </a:solidFill>
                          <a:latin typeface="Arial Narrow" panose="020B0606020202030204" pitchFamily="34" charset="0"/>
                        </a:defRPr>
                      </a:pPr>
                      <a:t>[VALUE]</a:t>
                    </a:fld>
                    <a:endParaRPr lang="en-US" sz="1300" baseline="0">
                      <a:solidFill>
                        <a:sysClr val="windowText" lastClr="00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00" b="1" i="0" u="none" strike="noStrike" kern="1200" baseline="0">
                      <a:solidFill>
                        <a:sysClr val="windowText" lastClr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339920971417033"/>
                      <c:h val="0.103237518910741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63E9-46EF-9EE8-3567317D5F9C}"/>
                </c:ext>
              </c:extLst>
            </c:dLbl>
            <c:dLbl>
              <c:idx val="5"/>
              <c:layout>
                <c:manualLayout>
                  <c:x val="3.0123792218280408E-2"/>
                  <c:y val="3.765629901406045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00" b="1" i="0" u="none" strike="noStrike" kern="1200" baseline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fld id="{12E9259A-F730-4CD8-A092-CB2829844A8F}" type="CATEGORYNAME">
                      <a:rPr lang="en-US" sz="1300" baseline="0">
                        <a:solidFill>
                          <a:sysClr val="windowText" lastClr="000000"/>
                        </a:solidFill>
                      </a:rPr>
                      <a:pPr>
                        <a:defRPr sz="1300" b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defRPr>
                      </a:pPr>
                      <a:t>[CATEGORY NAME]</a:t>
                    </a:fld>
                    <a:r>
                      <a:rPr lang="en-US" sz="1300" baseline="0">
                        <a:solidFill>
                          <a:sysClr val="windowText" lastClr="000000"/>
                        </a:solidFill>
                      </a:rPr>
                      <a:t> </a:t>
                    </a:r>
                    <a:fld id="{9F15E4FC-2859-4354-8514-E565018AE252}" type="VALUE">
                      <a:rPr lang="en-US" sz="1300" baseline="0">
                        <a:solidFill>
                          <a:sysClr val="windowText" lastClr="000000"/>
                        </a:solidFill>
                      </a:rPr>
                      <a:pPr>
                        <a:defRPr sz="1300" b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defRPr>
                      </a:pPr>
                      <a:t>[VALUE]</a:t>
                    </a:fld>
                    <a:endParaRPr lang="en-US" sz="1300" baseline="0">
                      <a:solidFill>
                        <a:sysClr val="windowText" lastClr="00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00" b="1" i="0" u="none" strike="noStrike" kern="1200" baseline="0">
                      <a:solidFill>
                        <a:schemeClr val="bg1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63E9-46EF-9EE8-3567317D5F9C}"/>
                </c:ext>
              </c:extLst>
            </c:dLbl>
            <c:dLbl>
              <c:idx val="6"/>
              <c:layout>
                <c:manualLayout>
                  <c:x val="-1.6136540624729603E-2"/>
                  <c:y val="1.68182305502281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00" b="1" i="0" u="none" strike="noStrike" kern="1200" baseline="0">
                        <a:solidFill>
                          <a:sysClr val="windowText" lastClr="00000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fld id="{CB1ECADE-8534-442A-AC37-36D12B2A71CC}" type="CATEGORYNAME">
                      <a:rPr lang="en-US" sz="1300"/>
                      <a:pPr>
                        <a:defRPr sz="1300" b="1">
                          <a:solidFill>
                            <a:sysClr val="windowText" lastClr="000000"/>
                          </a:solidFill>
                          <a:latin typeface="Arial Narrow" panose="020B0606020202030204" pitchFamily="34" charset="0"/>
                        </a:defRPr>
                      </a:pPr>
                      <a:t>[CATEGORY NAME]</a:t>
                    </a:fld>
                    <a:r>
                      <a:rPr lang="en-US" sz="1300" baseline="0"/>
                      <a:t> </a:t>
                    </a:r>
                    <a:fld id="{0D67F019-1E3B-4146-BB6C-6BADC297CB9D}" type="VALUE">
                      <a:rPr lang="en-US" sz="1300" baseline="0"/>
                      <a:pPr>
                        <a:defRPr sz="1300" b="1">
                          <a:solidFill>
                            <a:sysClr val="windowText" lastClr="000000"/>
                          </a:solidFill>
                          <a:latin typeface="Arial Narrow" panose="020B0606020202030204" pitchFamily="34" charset="0"/>
                        </a:defRPr>
                      </a:pPr>
                      <a:t>[VALUE]</a:t>
                    </a:fld>
                    <a:endParaRPr lang="en-US" sz="1300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00" b="1" i="0" u="none" strike="noStrike" kern="1200" baseline="0">
                      <a:solidFill>
                        <a:sysClr val="windowText" lastClr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63E9-46EF-9EE8-3567317D5F9C}"/>
                </c:ext>
              </c:extLst>
            </c:dLbl>
            <c:dLbl>
              <c:idx val="7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00" b="1" i="0" u="none" strike="noStrike" kern="1200" baseline="0">
                        <a:solidFill>
                          <a:sysClr val="windowText" lastClr="00000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fld id="{31ECCE05-5B9F-41BA-BBB7-0624AFE45FE9}" type="CATEGORYNAME">
                      <a:rPr lang="en-US" sz="1300"/>
                      <a:pPr>
                        <a:defRPr sz="1300" b="1">
                          <a:solidFill>
                            <a:sysClr val="windowText" lastClr="000000"/>
                          </a:solidFill>
                          <a:latin typeface="Arial Narrow" panose="020B0606020202030204" pitchFamily="34" charset="0"/>
                        </a:defRPr>
                      </a:pPr>
                      <a:t>[CATEGORY NAME]</a:t>
                    </a:fld>
                    <a:r>
                      <a:rPr lang="en-US" sz="1300" baseline="0"/>
                      <a:t> </a:t>
                    </a:r>
                    <a:fld id="{6A7B41B4-5CDA-4BEF-BDAA-77AAF694CBCB}" type="VALUE">
                      <a:rPr lang="en-US" sz="1300" baseline="0"/>
                      <a:pPr>
                        <a:defRPr sz="1300" b="1">
                          <a:solidFill>
                            <a:sysClr val="windowText" lastClr="000000"/>
                          </a:solidFill>
                          <a:latin typeface="Arial Narrow" panose="020B0606020202030204" pitchFamily="34" charset="0"/>
                        </a:defRPr>
                      </a:pPr>
                      <a:t>[VALUE]</a:t>
                    </a:fld>
                    <a:endParaRPr lang="en-US" sz="1300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00" b="1" i="0" u="none" strike="noStrike" kern="1200" baseline="0">
                      <a:solidFill>
                        <a:sysClr val="windowText" lastClr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63E9-46EF-9EE8-3567317D5F9C}"/>
                </c:ext>
              </c:extLst>
            </c:dLbl>
            <c:dLbl>
              <c:idx val="8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00" b="1" i="0" u="none" strike="noStrike" kern="1200" baseline="0">
                        <a:solidFill>
                          <a:sysClr val="windowText" lastClr="00000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fld id="{D6503329-0E9C-451C-BCC4-B4C7CC834AF2}" type="CATEGORYNAME">
                      <a:rPr lang="en-US" sz="1300"/>
                      <a:pPr>
                        <a:defRPr sz="1300" b="1">
                          <a:solidFill>
                            <a:sysClr val="windowText" lastClr="000000"/>
                          </a:solidFill>
                          <a:latin typeface="Arial Narrow" panose="020B0606020202030204" pitchFamily="34" charset="0"/>
                        </a:defRPr>
                      </a:pPr>
                      <a:t>[CATEGORY NAME]</a:t>
                    </a:fld>
                    <a:r>
                      <a:rPr lang="en-US" sz="1300" baseline="0"/>
                      <a:t> </a:t>
                    </a:r>
                    <a:fld id="{AD2B79D2-2EBC-413E-AF70-D6A8E1FC7806}" type="VALUE">
                      <a:rPr lang="en-US" sz="1300" baseline="0"/>
                      <a:pPr>
                        <a:defRPr sz="1300" b="1">
                          <a:solidFill>
                            <a:sysClr val="windowText" lastClr="000000"/>
                          </a:solidFill>
                          <a:latin typeface="Arial Narrow" panose="020B0606020202030204" pitchFamily="34" charset="0"/>
                        </a:defRPr>
                      </a:pPr>
                      <a:t>[VALUE]</a:t>
                    </a:fld>
                    <a:endParaRPr lang="en-US" sz="1300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00" b="1" i="0" u="none" strike="noStrike" kern="1200" baseline="0">
                      <a:solidFill>
                        <a:sysClr val="windowText" lastClr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63E9-46EF-9EE8-3567317D5F9C}"/>
                </c:ext>
              </c:extLst>
            </c:dLbl>
            <c:dLbl>
              <c:idx val="9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00" b="1" i="0" u="none" strike="noStrike" kern="1200" baseline="0">
                        <a:solidFill>
                          <a:sysClr val="windowText" lastClr="00000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fld id="{FC227921-0BA2-4857-93D9-9A7AAC8D9393}" type="CATEGORYNAME">
                      <a:rPr lang="en-US" sz="1300"/>
                      <a:pPr>
                        <a:defRPr sz="1300" b="1">
                          <a:solidFill>
                            <a:sysClr val="windowText" lastClr="000000"/>
                          </a:solidFill>
                          <a:latin typeface="Arial Narrow" panose="020B0606020202030204" pitchFamily="34" charset="0"/>
                        </a:defRPr>
                      </a:pPr>
                      <a:t>[CATEGORY NAME]</a:t>
                    </a:fld>
                    <a:r>
                      <a:rPr lang="en-US" sz="1300" baseline="0"/>
                      <a:t> </a:t>
                    </a:r>
                    <a:fld id="{847E7844-C950-4107-A986-CCC6559C32E5}" type="VALUE">
                      <a:rPr lang="en-US" sz="1300" baseline="0"/>
                      <a:pPr>
                        <a:defRPr sz="1300" b="1">
                          <a:solidFill>
                            <a:sysClr val="windowText" lastClr="000000"/>
                          </a:solidFill>
                          <a:latin typeface="Arial Narrow" panose="020B0606020202030204" pitchFamily="34" charset="0"/>
                        </a:defRPr>
                      </a:pPr>
                      <a:t>[VALUE]</a:t>
                    </a:fld>
                    <a:endParaRPr lang="en-US" sz="1300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00" b="1" i="0" u="none" strike="noStrike" kern="1200" baseline="0">
                      <a:solidFill>
                        <a:sysClr val="windowText" lastClr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63E9-46EF-9EE8-3567317D5F9C}"/>
                </c:ext>
              </c:extLst>
            </c:dLbl>
            <c:dLbl>
              <c:idx val="11"/>
              <c:layout>
                <c:manualLayout>
                  <c:x val="0.19340907386576678"/>
                  <c:y val="-5.2985812476919964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63E9-46EF-9EE8-3567317D5F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Data!$A$3:$A$12</c:f>
              <c:strCache>
                <c:ptCount val="10"/>
                <c:pt idx="0">
                  <c:v>Partnering Opportunities</c:v>
                </c:pt>
                <c:pt idx="1">
                  <c:v>Scholarships</c:v>
                </c:pt>
                <c:pt idx="2">
                  <c:v>Employee Giving</c:v>
                </c:pt>
                <c:pt idx="3">
                  <c:v>Earnings on Investments</c:v>
                </c:pt>
                <c:pt idx="4">
                  <c:v>Restricted Contributions</c:v>
                </c:pt>
                <c:pt idx="5">
                  <c:v>Chrissy's Closet</c:v>
                </c:pt>
                <c:pt idx="6">
                  <c:v>Summer Day Camp</c:v>
                </c:pt>
                <c:pt idx="7">
                  <c:v>Amy Anderson Literacy Legacy</c:v>
                </c:pt>
                <c:pt idx="8">
                  <c:v>Star Educator</c:v>
                </c:pt>
                <c:pt idx="9">
                  <c:v>Hall of Fame</c:v>
                </c:pt>
              </c:strCache>
            </c:strRef>
          </c:cat>
          <c:val>
            <c:numRef>
              <c:f>Data!$C$3:$C$12</c:f>
              <c:numCache>
                <c:formatCode>0.0%</c:formatCode>
                <c:ptCount val="10"/>
                <c:pt idx="0">
                  <c:v>0.32435360081734643</c:v>
                </c:pt>
                <c:pt idx="1">
                  <c:v>0.24005705422921397</c:v>
                </c:pt>
                <c:pt idx="2">
                  <c:v>0.21935874000627781</c:v>
                </c:pt>
                <c:pt idx="3">
                  <c:v>5.4143047939092921E-2</c:v>
                </c:pt>
                <c:pt idx="4">
                  <c:v>4.3429223828603432E-2</c:v>
                </c:pt>
                <c:pt idx="5">
                  <c:v>4.0336478393864977E-2</c:v>
                </c:pt>
                <c:pt idx="6">
                  <c:v>2.8650208952651759E-2</c:v>
                </c:pt>
                <c:pt idx="7">
                  <c:v>1.7910227293709263E-2</c:v>
                </c:pt>
                <c:pt idx="8">
                  <c:v>1.7028564042910688E-2</c:v>
                </c:pt>
                <c:pt idx="9">
                  <c:v>1.4732854496328711E-2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63E9-46EF-9EE8-3567317D5F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D6C-47D8-8C07-4B42B7748CA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D6C-47D8-8C07-4B42B7748CA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D6C-47D8-8C07-4B42B7748CA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D6C-47D8-8C07-4B42B7748CA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D6C-47D8-8C07-4B42B7748CA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D6C-47D8-8C07-4B42B7748CA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D6C-47D8-8C07-4B42B7748CAA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5D6C-47D8-8C07-4B42B7748CAA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5D6C-47D8-8C07-4B42B7748CAA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5D6C-47D8-8C07-4B42B7748CAA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5D6C-47D8-8C07-4B42B7748CAA}"/>
              </c:ext>
            </c:extLst>
          </c:dPt>
          <c:dLbls>
            <c:dLbl>
              <c:idx val="0"/>
              <c:layout>
                <c:manualLayout>
                  <c:x val="-0.21374418137228701"/>
                  <c:y val="8.254201922036391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fld id="{47DE9C3A-1EA0-46C4-9577-7968FA10E2E0}" type="CATEGORYNAME">
                      <a:rPr lang="en-US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defRPr>
                      </a:pPr>
                      <a:t>[CATEGORY NAME]</a:t>
                    </a:fld>
                    <a:r>
                      <a:rPr lang="en-US" baseline="0">
                        <a:solidFill>
                          <a:schemeClr val="bg1"/>
                        </a:solidFill>
                      </a:rPr>
                      <a:t> </a:t>
                    </a:r>
                    <a:fld id="{12BED761-3143-48C4-A5B8-974ED56EFF96}" type="VALUE">
                      <a:rPr lang="en-US" baseline="0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defRPr>
                      </a:pPr>
                      <a:t>[VALUE]</a:t>
                    </a:fld>
                    <a:endParaRPr lang="en-US" baseline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D6C-47D8-8C07-4B42B7748CAA}"/>
                </c:ext>
              </c:extLst>
            </c:dLbl>
            <c:dLbl>
              <c:idx val="1"/>
              <c:layout>
                <c:manualLayout>
                  <c:x val="-4.5159500507662521E-2"/>
                  <c:y val="-0.2121630362640138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fld id="{4BE903DD-99E0-48F9-92BB-70C37292BD29}" type="CATEGORYNAME">
                      <a:rPr lang="en-US"/>
                      <a:pPr>
                        <a:defRPr sz="1400" b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defRPr>
                      </a:pPr>
                      <a:t>[CATEGORY NAME]</a:t>
                    </a:fld>
                    <a:r>
                      <a:rPr lang="en-US" baseline="0"/>
                      <a:t> </a:t>
                    </a:r>
                  </a:p>
                  <a:p>
                    <a:pPr>
                      <a:defRPr sz="1400" b="1">
                        <a:solidFill>
                          <a:schemeClr val="bg1"/>
                        </a:solidFill>
                        <a:latin typeface="Arial Narrow" panose="020B0606020202030204" pitchFamily="34" charset="0"/>
                      </a:defRPr>
                    </a:pPr>
                    <a:fld id="{1B44D61D-E49F-495D-8E28-E3D6D09E40BD}" type="VALUE">
                      <a:rPr lang="en-US" baseline="0"/>
                      <a:pPr>
                        <a:defRPr sz="1400" b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785626521940356"/>
                      <c:h val="0.1193107339838643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D6C-47D8-8C07-4B42B7748CAA}"/>
                </c:ext>
              </c:extLst>
            </c:dLbl>
            <c:dLbl>
              <c:idx val="2"/>
              <c:layout>
                <c:manualLayout>
                  <c:x val="0.19391634234436717"/>
                  <c:y val="-0.1007472755462956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fld id="{E19BC72E-017F-415B-8BAA-0087BE6A0655}" type="CATEGORYNAME">
                      <a:rPr lang="en-US"/>
                      <a:pPr>
                        <a:defRPr sz="1400" b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defRPr>
                      </a:pPr>
                      <a:t>[CATEGORY NAME]</a:t>
                    </a:fld>
                    <a:r>
                      <a:rPr lang="en-US" baseline="0"/>
                      <a:t> </a:t>
                    </a:r>
                    <a:fld id="{8BB00196-D257-4BCB-85AC-D5803ECFA252}" type="VALUE">
                      <a:rPr lang="en-US" baseline="0"/>
                      <a:pPr>
                        <a:defRPr sz="1400" b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defRPr>
                      </a:pPr>
                      <a:t>[VALUE]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D6C-47D8-8C07-4B42B7748CAA}"/>
                </c:ext>
              </c:extLst>
            </c:dLbl>
            <c:dLbl>
              <c:idx val="3"/>
              <c:layout>
                <c:manualLayout>
                  <c:x val="0.20281103323731384"/>
                  <c:y val="3.425903121796561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fld id="{AF8BDE5D-9E46-4774-AC14-075C85147088}" type="CATEGORYNAME">
                      <a:rPr lang="en-US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defRPr>
                      </a:pPr>
                      <a:t>[CATEGORY NAME]</a:t>
                    </a:fld>
                    <a:r>
                      <a:rPr lang="en-US" baseline="0">
                        <a:solidFill>
                          <a:schemeClr val="bg1"/>
                        </a:solidFill>
                      </a:rPr>
                      <a:t> </a:t>
                    </a:r>
                    <a:fld id="{430A578C-06C0-49A7-B4D9-97F56027C1AA}" type="VALUE">
                      <a:rPr lang="en-US" baseline="0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defRPr>
                      </a:pPr>
                      <a:t>[VALUE]</a:t>
                    </a:fld>
                    <a:endParaRPr lang="en-US" baseline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D6C-47D8-8C07-4B42B7748CAA}"/>
                </c:ext>
              </c:extLst>
            </c:dLbl>
            <c:dLbl>
              <c:idx val="4"/>
              <c:layout>
                <c:manualLayout>
                  <c:x val="0.16199735722128716"/>
                  <c:y val="8.399466929964585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fld id="{A978A75E-F379-4D93-B461-6F20327DC4D5}" type="CATEGORYNAME">
                      <a:rPr lang="en-US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defRPr>
                      </a:pPr>
                      <a:t>[CATEGORY NAME]</a:t>
                    </a:fld>
                    <a:r>
                      <a:rPr lang="en-US" baseline="0">
                        <a:solidFill>
                          <a:schemeClr val="bg1"/>
                        </a:solidFill>
                      </a:rPr>
                      <a:t> </a:t>
                    </a:r>
                    <a:fld id="{1D4F4AE8-5BAC-417C-8086-C5D6C3EC9DEC}" type="VALUE">
                      <a:rPr lang="en-US" baseline="0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defRPr>
                      </a:pPr>
                      <a:t>[VALUE]</a:t>
                    </a:fld>
                    <a:endParaRPr lang="en-US" baseline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829386019546641"/>
                      <c:h val="8.488175695807398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5D6C-47D8-8C07-4B42B7748CAA}"/>
                </c:ext>
              </c:extLst>
            </c:dLbl>
            <c:dLbl>
              <c:idx val="5"/>
              <c:layout>
                <c:manualLayout>
                  <c:x val="9.3131327807467301E-2"/>
                  <c:y val="7.6135054385593162E-2"/>
                </c:manualLayout>
              </c:layout>
              <c:tx>
                <c:rich>
                  <a:bodyPr/>
                  <a:lstStyle/>
                  <a:p>
                    <a:fld id="{99416F2C-6672-48C2-9BB7-0698272EDE25}" type="CATEGORYNAME">
                      <a:rPr lang="en-US">
                        <a:solidFill>
                          <a:sysClr val="windowText" lastClr="000000"/>
                        </a:solidFill>
                      </a:rPr>
                      <a:pPr/>
                      <a:t>[CATEGORY NAME]</a:t>
                    </a:fld>
                    <a:endParaRPr lang="en-US" baseline="0">
                      <a:solidFill>
                        <a:sysClr val="windowText" lastClr="000000"/>
                      </a:solidFill>
                    </a:endParaRPr>
                  </a:p>
                  <a:p>
                    <a:r>
                      <a:rPr lang="en-US" baseline="0">
                        <a:solidFill>
                          <a:sysClr val="windowText" lastClr="000000"/>
                        </a:solidFill>
                      </a:rPr>
                      <a:t> </a:t>
                    </a:r>
                    <a:fld id="{1117EA12-66A7-44F1-8979-0AEB32AE2B7D}" type="VALUE">
                      <a:rPr lang="en-US" baseline="0">
                        <a:solidFill>
                          <a:sysClr val="windowText" lastClr="000000"/>
                        </a:solidFill>
                      </a:rPr>
                      <a:pPr/>
                      <a:t>[VALUE]</a:t>
                    </a:fld>
                    <a:endParaRPr lang="en-US" baseline="0">
                      <a:solidFill>
                        <a:sysClr val="windowText" lastClr="000000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5D6C-47D8-8C07-4B42B7748CAA}"/>
                </c:ext>
              </c:extLst>
            </c:dLbl>
            <c:dLbl>
              <c:idx val="6"/>
              <c:layout>
                <c:manualLayout>
                  <c:x val="-5.1789199995241564E-2"/>
                  <c:y val="6.178989201526868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ysClr val="windowText" lastClr="00000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fld id="{1967C551-01E7-4310-B8D2-04D82A4649CF}" type="CATEGORYNAME">
                      <a:rPr lang="en-US" baseline="0">
                        <a:solidFill>
                          <a:sysClr val="windowText" lastClr="000000"/>
                        </a:solidFill>
                      </a:rPr>
                      <a:pPr>
                        <a:defRPr sz="1400" b="1">
                          <a:solidFill>
                            <a:sysClr val="windowText" lastClr="000000"/>
                          </a:solidFill>
                          <a:latin typeface="Arial Narrow" panose="020B0606020202030204" pitchFamily="34" charset="0"/>
                        </a:defRPr>
                      </a:pPr>
                      <a:t>[CATEGORY NAME]</a:t>
                    </a:fld>
                    <a:r>
                      <a:rPr lang="en-US" baseline="0">
                        <a:solidFill>
                          <a:sysClr val="windowText" lastClr="000000"/>
                        </a:solidFill>
                      </a:rPr>
                      <a:t> </a:t>
                    </a:r>
                    <a:fld id="{083B21F3-E5BF-44AB-BDC5-003546060F03}" type="VALUE">
                      <a:rPr lang="en-US" baseline="0">
                        <a:solidFill>
                          <a:sysClr val="windowText" lastClr="000000"/>
                        </a:solidFill>
                      </a:rPr>
                      <a:pPr>
                        <a:defRPr sz="1400" b="1">
                          <a:solidFill>
                            <a:sysClr val="windowText" lastClr="000000"/>
                          </a:solidFill>
                          <a:latin typeface="Arial Narrow" panose="020B0606020202030204" pitchFamily="34" charset="0"/>
                        </a:defRPr>
                      </a:pPr>
                      <a:t>[VALUE]</a:t>
                    </a:fld>
                    <a:endParaRPr lang="en-US" baseline="0">
                      <a:solidFill>
                        <a:sysClr val="windowText" lastClr="00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ysClr val="windowText" lastClr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5D6C-47D8-8C07-4B42B7748CAA}"/>
                </c:ext>
              </c:extLst>
            </c:dLbl>
            <c:dLbl>
              <c:idx val="7"/>
              <c:layout>
                <c:manualLayout>
                  <c:x val="-1.3232141926987838E-2"/>
                  <c:y val="3.163539181300328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ysClr val="windowText" lastClr="00000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fld id="{7D4FEC9B-1E43-491A-8243-581AA264974E}" type="CATEGORYNAME">
                      <a:rPr lang="en-US" baseline="0">
                        <a:solidFill>
                          <a:sysClr val="windowText" lastClr="000000"/>
                        </a:solidFill>
                      </a:rPr>
                      <a:pPr>
                        <a:defRPr sz="1400" b="1">
                          <a:solidFill>
                            <a:sysClr val="windowText" lastClr="000000"/>
                          </a:solidFill>
                          <a:latin typeface="Arial Narrow" panose="020B0606020202030204" pitchFamily="34" charset="0"/>
                        </a:defRPr>
                      </a:pPr>
                      <a:t>[CATEGORY NAME]</a:t>
                    </a:fld>
                    <a:r>
                      <a:rPr lang="en-US" baseline="0">
                        <a:solidFill>
                          <a:sysClr val="windowText" lastClr="000000"/>
                        </a:solidFill>
                      </a:rPr>
                      <a:t> </a:t>
                    </a:r>
                    <a:fld id="{BDE4BB50-D9E8-4F5F-A779-FECF86DFAFAB}" type="VALUE">
                      <a:rPr lang="en-US" baseline="0">
                        <a:solidFill>
                          <a:sysClr val="windowText" lastClr="000000"/>
                        </a:solidFill>
                      </a:rPr>
                      <a:pPr>
                        <a:defRPr sz="1400" b="1">
                          <a:solidFill>
                            <a:sysClr val="windowText" lastClr="000000"/>
                          </a:solidFill>
                          <a:latin typeface="Arial Narrow" panose="020B0606020202030204" pitchFamily="34" charset="0"/>
                        </a:defRPr>
                      </a:pPr>
                      <a:t>[VALUE]</a:t>
                    </a:fld>
                    <a:endParaRPr lang="en-US" baseline="0">
                      <a:solidFill>
                        <a:sysClr val="windowText" lastClr="00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ysClr val="windowText" lastClr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931779419796771"/>
                      <c:h val="8.017494962469061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5D6C-47D8-8C07-4B42B7748CAA}"/>
                </c:ext>
              </c:extLst>
            </c:dLbl>
            <c:dLbl>
              <c:idx val="8"/>
              <c:layout>
                <c:manualLayout>
                  <c:x val="-5.6423417916034661E-2"/>
                  <c:y val="-4.5179771039701487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fld id="{FBB2BC5F-9C68-4DBF-85FA-1BA9B8993D60}" type="CATEGORYNAME">
                      <a:rPr lang="en-US" baseline="0">
                        <a:solidFill>
                          <a:schemeClr val="tx1"/>
                        </a:solidFill>
                      </a:rPr>
                      <a:pPr>
                        <a:defRPr sz="1400" b="1">
                          <a:latin typeface="Arial Narrow" panose="020B0606020202030204" pitchFamily="34" charset="0"/>
                        </a:defRPr>
                      </a:pPr>
                      <a:t>[CATEGORY NAME]</a:t>
                    </a:fld>
                    <a:r>
                      <a:rPr lang="en-US" baseline="0">
                        <a:solidFill>
                          <a:schemeClr val="tx1"/>
                        </a:solidFill>
                      </a:rPr>
                      <a:t> </a:t>
                    </a:r>
                    <a:fld id="{B331E374-9719-4DD3-967F-625589CAA464}" type="VALUE">
                      <a:rPr lang="en-US" baseline="0">
                        <a:solidFill>
                          <a:schemeClr val="tx1"/>
                        </a:solidFill>
                      </a:rPr>
                      <a:pPr>
                        <a:defRPr sz="1400" b="1">
                          <a:latin typeface="Arial Narrow" panose="020B0606020202030204" pitchFamily="34" charset="0"/>
                        </a:defRPr>
                      </a:pPr>
                      <a:t>[VALUE]</a:t>
                    </a:fld>
                    <a:endParaRPr lang="en-US" baseline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873699038992706"/>
                      <c:h val="7.207255254482673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5D6C-47D8-8C07-4B42B7748CAA}"/>
                </c:ext>
              </c:extLst>
            </c:dLbl>
            <c:dLbl>
              <c:idx val="9"/>
              <c:layout>
                <c:manualLayout>
                  <c:x val="7.2538743410810666E-2"/>
                  <c:y val="7.9600710102014682E-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fld id="{2FADAC84-1F11-4D93-99EB-85A02BC4618A}" type="CATEGORYNAME">
                      <a:rPr lang="en-US"/>
                      <a:pPr>
                        <a:defRPr sz="1400" b="1">
                          <a:latin typeface="Arial Narrow" panose="020B0606020202030204" pitchFamily="34" charset="0"/>
                        </a:defRPr>
                      </a:pPr>
                      <a:t>[CATEGORY NAME]</a:t>
                    </a:fld>
                    <a:r>
                      <a:rPr lang="en-US" baseline="0"/>
                      <a:t> </a:t>
                    </a:r>
                    <a:fld id="{5E765540-27BD-4CA9-B293-58DE53A2FCE0}" type="VALUE">
                      <a:rPr lang="en-US" baseline="0"/>
                      <a:pPr>
                        <a:defRPr sz="1400" b="1">
                          <a:latin typeface="Arial Narrow" panose="020B0606020202030204" pitchFamily="34" charset="0"/>
                        </a:defRPr>
                      </a:pPr>
                      <a:t>[VALUE]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832355294236947"/>
                      <c:h val="7.5182074684251823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5D6C-47D8-8C07-4B42B7748CAA}"/>
                </c:ext>
              </c:extLst>
            </c:dLbl>
            <c:dLbl>
              <c:idx val="10"/>
              <c:layout>
                <c:manualLayout>
                  <c:x val="0.22573640517186319"/>
                  <c:y val="2.274590291165069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5D6C-47D8-8C07-4B42B7748C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Data!$E$3:$E$13</c:f>
              <c:strCache>
                <c:ptCount val="11"/>
                <c:pt idx="0">
                  <c:v>Teacher Grants</c:v>
                </c:pt>
                <c:pt idx="1">
                  <c:v>Scholarships</c:v>
                </c:pt>
                <c:pt idx="2">
                  <c:v>Campus Rebate</c:v>
                </c:pt>
                <c:pt idx="3">
                  <c:v>Summer Day Camp</c:v>
                </c:pt>
                <c:pt idx="4">
                  <c:v>District Wide Grants</c:v>
                </c:pt>
                <c:pt idx="5">
                  <c:v>Chrissy's Closet</c:v>
                </c:pt>
                <c:pt idx="6">
                  <c:v>Amy Anderson Literacy Legacy</c:v>
                </c:pt>
                <c:pt idx="7">
                  <c:v>Hall of Fame Banquet</c:v>
                </c:pt>
                <c:pt idx="8">
                  <c:v>Annual Staff Awards</c:v>
                </c:pt>
                <c:pt idx="9">
                  <c:v>Others (mattresses, grant patrol)</c:v>
                </c:pt>
                <c:pt idx="10">
                  <c:v>1st Year Teacher Gift Cards</c:v>
                </c:pt>
              </c:strCache>
            </c:strRef>
          </c:cat>
          <c:val>
            <c:numRef>
              <c:f>Data!$G$3:$G$13</c:f>
              <c:numCache>
                <c:formatCode>0%</c:formatCode>
                <c:ptCount val="11"/>
                <c:pt idx="0">
                  <c:v>0.35502072681474317</c:v>
                </c:pt>
                <c:pt idx="1">
                  <c:v>0.26732169517820054</c:v>
                </c:pt>
                <c:pt idx="2">
                  <c:v>0.11830340386844937</c:v>
                </c:pt>
                <c:pt idx="3">
                  <c:v>6.1262959472196045E-2</c:v>
                </c:pt>
                <c:pt idx="4">
                  <c:v>5.2129815752379204E-2</c:v>
                </c:pt>
                <c:pt idx="5">
                  <c:v>4.4137272401224427E-2</c:v>
                </c:pt>
                <c:pt idx="6">
                  <c:v>2.7831066033880209E-2</c:v>
                </c:pt>
                <c:pt idx="7">
                  <c:v>3.4618368044839982E-2</c:v>
                </c:pt>
                <c:pt idx="8">
                  <c:v>1.5638944725713762E-2</c:v>
                </c:pt>
                <c:pt idx="9">
                  <c:v>1.6020534977021179E-2</c:v>
                </c:pt>
                <c:pt idx="10">
                  <c:v>7.715212731352122E-3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5D6C-47D8-8C07-4B42B7748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2FB67-592E-49F9-9EE9-2AD0675C9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C7BD0D-814E-4626-BDEA-B955531737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3272AD-A159-42ED-8933-2D9DB972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9FE4-613D-4406-8994-3A1CD82D3424}" type="datetimeFigureOut">
              <a:rPr lang="en-US" smtClean="0"/>
              <a:t>8/3/2021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D863E-AA08-48D0-87A1-01D1AA7F2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AD814-337B-48B2-9794-BBFC7BA00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20D2-B7E2-4CCF-B7DF-2C6D4378E2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864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82F75-4154-4AEB-813F-DE5BF10DF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07C5D6-2ACC-4AE4-95E8-C92511B1AE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8A13D-AD9D-4F92-ABA6-D552DB663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9FE4-613D-4406-8994-3A1CD82D3424}" type="datetimeFigureOut">
              <a:rPr lang="en-US" smtClean="0"/>
              <a:t>8/3/2021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D1880-1F17-4573-B779-D91CA9422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522EF-352F-4E1C-B26A-4ADEFF62F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20D2-B7E2-4CCF-B7DF-2C6D4378E2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789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A9B61D-9A4D-416D-B6F0-E2A79EC1AA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C4F21D-34BB-49D2-B259-671C4593CA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82172-E471-4C60-BBB8-A6133231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9FE4-613D-4406-8994-3A1CD82D3424}" type="datetimeFigureOut">
              <a:rPr lang="en-US" smtClean="0"/>
              <a:t>8/3/2021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DA4D9-4AEF-4628-A561-059EBFDA5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3A92C-43C5-4611-8829-0EB656FC4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20D2-B7E2-4CCF-B7DF-2C6D4378E2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551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9DFB1-3E5B-4FFD-9C31-A9DB741D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08A28-9686-4EA8-BB1A-A34730E27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770F5-4344-4C0F-A48F-C91BEE761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9FE4-613D-4406-8994-3A1CD82D3424}" type="datetimeFigureOut">
              <a:rPr lang="en-US" smtClean="0"/>
              <a:t>8/3/2021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F30A9-0EAA-43F4-8ED7-640A81376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BE687-106B-40B0-B003-EAE32C97D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20D2-B7E2-4CCF-B7DF-2C6D4378E2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518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C8804-3BDB-4123-A7CB-F19491D10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53BC4A-E89F-4F8B-87BC-5AA232E980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DB8FB-A7B5-4C5D-8D07-4A89B6F7A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9FE4-613D-4406-8994-3A1CD82D3424}" type="datetimeFigureOut">
              <a:rPr lang="en-US" smtClean="0"/>
              <a:t>8/3/2021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71988-2579-4F4F-BE8D-C398629ED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AA516-28A9-4196-B74E-2A29BDB36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20D2-B7E2-4CCF-B7DF-2C6D4378E2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446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25830-FED9-4BCF-A040-20FE6579B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AB98D-893C-43CF-828F-DAE71985F0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2EC87A-48AE-41E7-9407-B01508F919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76812-2171-46E3-BFC3-4BEE1EEF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9FE4-613D-4406-8994-3A1CD82D3424}" type="datetimeFigureOut">
              <a:rPr lang="en-US" smtClean="0"/>
              <a:t>8/3/2021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3F959E-FA4C-4BAC-9D95-CAD456E48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56AD01-572A-4031-80FA-D141F4239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20D2-B7E2-4CCF-B7DF-2C6D4378E2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649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6E1D3-DAA9-4983-B75F-908099359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DF090-E202-4E04-BC59-4801F9E2E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5F3C3-2F24-4356-A7EB-F8FFFDC2D4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6545C9-0BFD-4655-A68B-0493D82CD7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3DF08F-45AA-4368-BA0A-EC810C5389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4B8927-C1D1-4794-A67C-46DEF226C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9FE4-613D-4406-8994-3A1CD82D3424}" type="datetimeFigureOut">
              <a:rPr lang="en-US" smtClean="0"/>
              <a:t>8/3/2021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DBDAE8-8FF7-4E35-A5FC-198DA74FB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C5E50D-3F47-48C2-AED5-62C3A859E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20D2-B7E2-4CCF-B7DF-2C6D4378E2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647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80BE6-31DC-44BD-A876-3D4944DF6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24B394-64A4-4270-AE92-8BA5D3C9E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9FE4-613D-4406-8994-3A1CD82D3424}" type="datetimeFigureOut">
              <a:rPr lang="en-US" smtClean="0"/>
              <a:t>8/3/2021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D8B943-CEB3-47E3-B98D-0F464F58D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A46D40-4F03-4D0D-AFBA-B770E8EAC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20D2-B7E2-4CCF-B7DF-2C6D4378E2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393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F8FB1C-C94E-4E26-9A49-37258128F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9FE4-613D-4406-8994-3A1CD82D3424}" type="datetimeFigureOut">
              <a:rPr lang="en-US" smtClean="0"/>
              <a:t>8/3/2021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908336-5BEF-4F70-802C-493F6B1DA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25773C-E5CB-4C68-83FA-2F93154B7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20D2-B7E2-4CCF-B7DF-2C6D4378E2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74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94B92-30D6-4431-AFBF-A42775A05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6C83C-F487-4841-AA86-3759C0AEC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CCE9A7-3147-4760-9D03-9EA3884FDB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B34B0A-6A16-4295-BCF3-5B74C5C38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9FE4-613D-4406-8994-3A1CD82D3424}" type="datetimeFigureOut">
              <a:rPr lang="en-US" smtClean="0"/>
              <a:t>8/3/2021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104E63-11C2-45CF-AC48-7D9E5CB48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E237A4-1B9D-4FB9-A52C-59D35EEAD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20D2-B7E2-4CCF-B7DF-2C6D4378E2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728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0EB25-2AA3-41BB-9E22-ED550EA80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80855E-A8D5-4BD5-B5D7-D5DB44479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943183-A5F0-413B-B969-42E3D7743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318AA2-59EA-4E37-AC90-8B5FFBFDA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9FE4-613D-4406-8994-3A1CD82D3424}" type="datetimeFigureOut">
              <a:rPr lang="en-US" smtClean="0"/>
              <a:t>8/3/2021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481052-288E-4848-8D42-81B7FC559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031B2E-2952-4D4F-8D1D-C841E23A6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20D2-B7E2-4CCF-B7DF-2C6D4378E2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519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rgbClr val="D9FFFF"/>
            </a:gs>
            <a:gs pos="99000">
              <a:schemeClr val="bg1">
                <a:lumMod val="85000"/>
              </a:schemeClr>
            </a:gs>
            <a:gs pos="0">
              <a:srgbClr val="CCF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64FAA0-8ED0-4AE0-A5F8-E8C089669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DD651-DEF9-4248-A0DB-205B98D24B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4745E-5D16-4769-90BD-13BDF8887F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19FE4-613D-4406-8994-3A1CD82D3424}" type="datetimeFigureOut">
              <a:rPr lang="en-US" smtClean="0"/>
              <a:t>8/3/2021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02B0D-EB0F-40C3-BE42-47A66B1B83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DF3F7-7B18-4BF1-9CE3-554D14D1FB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F20D2-B7E2-4CCF-B7DF-2C6D4378E2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383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ontainer, box, picture frame&#10;&#10;Description automatically generated">
            <a:extLst>
              <a:ext uri="{FF2B5EF4-FFF2-40B4-BE49-F238E27FC236}">
                <a16:creationId xmlns:a16="http://schemas.microsoft.com/office/drawing/2014/main" id="{9A26CC76-3FC8-4A61-B7E3-5A5775C9D4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22000"/>
            </a:blip>
            <a:srcRect/>
            <a:tile tx="0" ty="0" sx="100000" sy="100000" flip="none" algn="tl"/>
          </a:blipFill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F56DB54-01B0-4C31-A2BA-66FBCAE973E4}"/>
              </a:ext>
            </a:extLst>
          </p:cNvPr>
          <p:cNvSpPr txBox="1">
            <a:spLocks/>
          </p:cNvSpPr>
          <p:nvPr/>
        </p:nvSpPr>
        <p:spPr>
          <a:xfrm rot="21278311">
            <a:off x="617416" y="3209736"/>
            <a:ext cx="9067800" cy="18882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6AAC2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2020-2021</a:t>
            </a:r>
          </a:p>
          <a:p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6AAC2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Annual Report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B5E569F9-D624-4E5A-AD8C-E52864024A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8051">
            <a:off x="2200974" y="1295400"/>
            <a:ext cx="4730506" cy="144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11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"/>
            <a:ext cx="6934200" cy="914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>
              <a:buClr>
                <a:schemeClr val="bg2">
                  <a:lumMod val="10000"/>
                </a:schemeClr>
              </a:buClr>
              <a:buNone/>
            </a:pPr>
            <a:r>
              <a:rPr lang="en-US" sz="42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cPrint" panose="00000400000000000000" pitchFamily="2" charset="0"/>
                <a:ea typeface="+mj-ea"/>
                <a:cs typeface="+mj-cs"/>
              </a:rPr>
              <a:t>Student Scholarships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1F28FC-03FB-4CF4-A571-3FC6AA17845A}"/>
              </a:ext>
            </a:extLst>
          </p:cNvPr>
          <p:cNvSpPr txBox="1"/>
          <p:nvPr/>
        </p:nvSpPr>
        <p:spPr>
          <a:xfrm>
            <a:off x="76200" y="4350660"/>
            <a:ext cx="8991600" cy="235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  <a:cs typeface="Arial" panose="020B0604020202020204" pitchFamily="34" charset="0"/>
              </a:rPr>
              <a:t>Awarded 103 senior scholarships totaling $130,200</a:t>
            </a:r>
          </a:p>
          <a:p>
            <a:pPr marL="342900" indent="-34290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  <a:cs typeface="Arial" panose="020B0604020202020204" pitchFamily="34" charset="0"/>
              </a:rPr>
              <a:t>Red carpet ceremony at Pebble Creek Country Club </a:t>
            </a:r>
          </a:p>
          <a:p>
            <a:pPr marL="342900" indent="-34290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  <a:cs typeface="Arial" panose="020B0604020202020204" pitchFamily="34" charset="0"/>
              </a:rPr>
              <a:t>Donors &amp; seniors arrived every 15 minutes</a:t>
            </a:r>
          </a:p>
          <a:p>
            <a:pPr marL="342900" indent="-34290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  <a:cs typeface="Arial" panose="020B0604020202020204" pitchFamily="34" charset="0"/>
              </a:rPr>
              <a:t>Manage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  <a:cs typeface="Arial" panose="020B0604020202020204" pitchFamily="34" charset="0"/>
              </a:rPr>
              <a:t>16 Endowed scholarships worth $688,208</a:t>
            </a:r>
          </a:p>
          <a:p>
            <a:pPr marL="342900" indent="-34290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  <a:cs typeface="Arial" panose="020B0604020202020204" pitchFamily="34" charset="0"/>
              </a:rPr>
              <a:t>Awarded $807,350 over the past 22 years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FB34F0-16B2-4269-B36E-D1D0875EB22A}"/>
              </a:ext>
            </a:extLst>
          </p:cNvPr>
          <p:cNvSpPr txBox="1"/>
          <p:nvPr/>
        </p:nvSpPr>
        <p:spPr>
          <a:xfrm>
            <a:off x="6829731" y="4687640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Title Sponsor</a:t>
            </a:r>
          </a:p>
        </p:txBody>
      </p:sp>
      <p:pic>
        <p:nvPicPr>
          <p:cNvPr id="5" name="Picture 4" descr="A group of people holding a sign&#10;&#10;Description automatically generated with medium confidence">
            <a:extLst>
              <a:ext uri="{FF2B5EF4-FFF2-40B4-BE49-F238E27FC236}">
                <a16:creationId xmlns:a16="http://schemas.microsoft.com/office/drawing/2014/main" id="{B35D4B7A-BBAD-4C43-BCAB-1658585DBD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2" t="15991" r="7576"/>
          <a:stretch/>
        </p:blipFill>
        <p:spPr>
          <a:xfrm>
            <a:off x="5958902" y="131422"/>
            <a:ext cx="2971800" cy="196373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1" name="Picture 10" descr="A picture containing altar&#10;&#10;Description automatically generated">
            <a:extLst>
              <a:ext uri="{FF2B5EF4-FFF2-40B4-BE49-F238E27FC236}">
                <a16:creationId xmlns:a16="http://schemas.microsoft.com/office/drawing/2014/main" id="{C5505B3D-1B5F-4554-BECA-C8DB1DC447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2" r="10985" b="25564"/>
          <a:stretch/>
        </p:blipFill>
        <p:spPr>
          <a:xfrm>
            <a:off x="120944" y="838200"/>
            <a:ext cx="2133600" cy="155029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7" name="Picture 16" descr="A group of people standing in a room&#10;&#10;Description automatically generated with low confidence">
            <a:extLst>
              <a:ext uri="{FF2B5EF4-FFF2-40B4-BE49-F238E27FC236}">
                <a16:creationId xmlns:a16="http://schemas.microsoft.com/office/drawing/2014/main" id="{31BDF00C-ACBA-48D8-9860-899E074D28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5" t="17212" r="5853" b="5339"/>
          <a:stretch/>
        </p:blipFill>
        <p:spPr>
          <a:xfrm>
            <a:off x="5958902" y="2246956"/>
            <a:ext cx="2953718" cy="196373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9" name="Picture 18" descr="A picture containing text, sign, person, person&#10;&#10;Description automatically generated">
            <a:extLst>
              <a:ext uri="{FF2B5EF4-FFF2-40B4-BE49-F238E27FC236}">
                <a16:creationId xmlns:a16="http://schemas.microsoft.com/office/drawing/2014/main" id="{CC3BFC4C-E7CE-43EF-9C5C-5F28C0E0EF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2"/>
          <a:stretch/>
        </p:blipFill>
        <p:spPr>
          <a:xfrm>
            <a:off x="882269" y="1877051"/>
            <a:ext cx="2776953" cy="2099092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A8D6B1B5-F2A3-405D-89F8-51CFC8ADE0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8" t="6187" r="23100"/>
          <a:stretch/>
        </p:blipFill>
        <p:spPr>
          <a:xfrm>
            <a:off x="3784384" y="990600"/>
            <a:ext cx="2051628" cy="2756537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7AB78CC-F0D6-4165-9168-9B821D162B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760" y="5157734"/>
            <a:ext cx="2296942" cy="74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60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6019800" cy="10510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l"/>
            <a:r>
              <a:rPr lang="en-US" sz="40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cPrint" panose="00000400000000000000" pitchFamily="2" charset="0"/>
              </a:rPr>
              <a:t>Star Educator</a:t>
            </a:r>
            <a:br>
              <a:rPr lang="en-US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bcPrint" panose="00000400000000000000" pitchFamily="2" charset="0"/>
              </a:rPr>
            </a:br>
            <a:endParaRPr lang="en-US" sz="2100" b="1" i="1" spc="3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latin typeface="AbcPrint" panose="000004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7B5C90-4377-43FF-859C-2306A06E2BC3}"/>
              </a:ext>
            </a:extLst>
          </p:cNvPr>
          <p:cNvSpPr txBox="1"/>
          <p:nvPr/>
        </p:nvSpPr>
        <p:spPr>
          <a:xfrm>
            <a:off x="457200" y="4724400"/>
            <a:ext cx="7315200" cy="1683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 Narrow" panose="020B0606020202030204" pitchFamily="34" charset="0"/>
                <a:ea typeface="Adobe Fan Heiti Std B" pitchFamily="34" charset="-128"/>
              </a:rPr>
              <a:t>492 Teachers &amp; Staff recognized</a:t>
            </a:r>
          </a:p>
          <a:p>
            <a:pPr marL="342900" indent="-34290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 Narrow" panose="020B0606020202030204" pitchFamily="34" charset="0"/>
                <a:ea typeface="Adobe Fan Heiti Std B" pitchFamily="34" charset="-128"/>
              </a:rPr>
              <a:t>$11,067 raised this year (84% inc. over LY)</a:t>
            </a:r>
          </a:p>
          <a:p>
            <a:pPr marL="342900" indent="-34290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 Narrow" panose="020B0606020202030204" pitchFamily="34" charset="0"/>
                <a:ea typeface="Adobe Fan Heiti Std B" pitchFamily="34" charset="-128"/>
              </a:rPr>
              <a:t>$91,446 raised through this program since 2002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AB7397-C802-48A7-8A7B-A413E94B2C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393" y="5112970"/>
            <a:ext cx="2286000" cy="1121298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CEB617-BE05-4A6D-A825-9F4CDA607FE0}"/>
              </a:ext>
            </a:extLst>
          </p:cNvPr>
          <p:cNvSpPr txBox="1"/>
          <p:nvPr/>
        </p:nvSpPr>
        <p:spPr>
          <a:xfrm>
            <a:off x="7040881" y="4648200"/>
            <a:ext cx="192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Title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Sponsor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FE1BEE-53FC-4B3F-8BC7-B417BC15B68A}"/>
              </a:ext>
            </a:extLst>
          </p:cNvPr>
          <p:cNvSpPr txBox="1"/>
          <p:nvPr/>
        </p:nvSpPr>
        <p:spPr>
          <a:xfrm>
            <a:off x="381000" y="713940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teacher &amp; staff recognition program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766BDFBC-672B-4F80-8D9D-039EC2E0A2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122" y="152400"/>
            <a:ext cx="1804906" cy="15722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 descr="A picture containing text, person, indoor, bed&#10;&#10;Description automatically generated">
            <a:extLst>
              <a:ext uri="{FF2B5EF4-FFF2-40B4-BE49-F238E27FC236}">
                <a16:creationId xmlns:a16="http://schemas.microsoft.com/office/drawing/2014/main" id="{00637953-D434-4986-9DE8-8E272B6AFA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7" b="6636"/>
          <a:stretch/>
        </p:blipFill>
        <p:spPr>
          <a:xfrm rot="5400000">
            <a:off x="382270" y="1541905"/>
            <a:ext cx="3387276" cy="2858583"/>
          </a:xfrm>
          <a:prstGeom prst="rect">
            <a:avLst/>
          </a:prstGeom>
          <a:ln w="50800">
            <a:solidFill>
              <a:srgbClr val="FFFF00"/>
            </a:solidFill>
          </a:ln>
        </p:spPr>
      </p:pic>
      <p:pic>
        <p:nvPicPr>
          <p:cNvPr id="9" name="Picture 8" descr="A group of people holding certificates&#10;&#10;Description automatically generated with low confidence">
            <a:extLst>
              <a:ext uri="{FF2B5EF4-FFF2-40B4-BE49-F238E27FC236}">
                <a16:creationId xmlns:a16="http://schemas.microsoft.com/office/drawing/2014/main" id="{167FC5B3-0D34-4F0D-AC9E-4791AEAC65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2"/>
          <a:stretch/>
        </p:blipFill>
        <p:spPr>
          <a:xfrm>
            <a:off x="3733800" y="1724674"/>
            <a:ext cx="3936593" cy="2704079"/>
          </a:xfrm>
          <a:prstGeom prst="rect">
            <a:avLst/>
          </a:prstGeom>
          <a:ln w="508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733676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55BD9F-EE01-432B-9FBD-1570042B03CA}"/>
              </a:ext>
            </a:extLst>
          </p:cNvPr>
          <p:cNvSpPr txBox="1"/>
          <p:nvPr/>
        </p:nvSpPr>
        <p:spPr>
          <a:xfrm>
            <a:off x="0" y="162696"/>
            <a:ext cx="914400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cPrint" panose="00000400000000000000" pitchFamily="2" charset="0"/>
                <a:ea typeface="+mj-ea"/>
                <a:cs typeface="+mj-cs"/>
              </a:rPr>
              <a:t>Summer Day Camp Scholarships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C69A34-C832-415D-A554-08201F493E91}"/>
              </a:ext>
            </a:extLst>
          </p:cNvPr>
          <p:cNvSpPr txBox="1"/>
          <p:nvPr/>
        </p:nvSpPr>
        <p:spPr>
          <a:xfrm>
            <a:off x="974969" y="3810000"/>
            <a:ext cx="748539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SzPct val="120000"/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 Narrow" panose="020B0606020202030204" pitchFamily="34" charset="0"/>
                <a:ea typeface="Adobe Fan Heiti Std B" pitchFamily="34" charset="-128"/>
              </a:rPr>
              <a:t>Program started in 2020 to supplement Summer Day Camp for students in need </a:t>
            </a:r>
          </a:p>
          <a:p>
            <a:pPr marL="457200" lvl="0" indent="-457200">
              <a:buSzPct val="120000"/>
              <a:buFont typeface="Arial" panose="020B0604020202020204" pitchFamily="34" charset="0"/>
              <a:buChar char="•"/>
            </a:pPr>
            <a:endParaRPr lang="en-US" sz="1000" b="1" dirty="0">
              <a:latin typeface="Arial Narrow" panose="020B0606020202030204" pitchFamily="34" charset="0"/>
              <a:ea typeface="Adobe Fan Heiti Std B" pitchFamily="34" charset="-128"/>
            </a:endParaRPr>
          </a:p>
          <a:p>
            <a:pPr marL="457200" lvl="0" indent="-457200">
              <a:buSzPct val="120000"/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 Narrow" panose="020B0606020202030204" pitchFamily="34" charset="0"/>
                <a:ea typeface="Adobe Fan Heiti Std B" pitchFamily="34" charset="-128"/>
              </a:rPr>
              <a:t>Raised $18,620 this year from individual donors + $11,818 rollover from last year</a:t>
            </a:r>
          </a:p>
          <a:p>
            <a:pPr marL="457200" lvl="0" indent="-457200">
              <a:buSzPct val="120000"/>
              <a:buFont typeface="Arial" panose="020B0604020202020204" pitchFamily="34" charset="0"/>
              <a:buChar char="•"/>
            </a:pPr>
            <a:endParaRPr lang="en-US" sz="1000" b="1" dirty="0">
              <a:latin typeface="Arial Narrow" panose="020B0606020202030204" pitchFamily="34" charset="0"/>
              <a:ea typeface="Adobe Fan Heiti Std B" pitchFamily="34" charset="-128"/>
            </a:endParaRPr>
          </a:p>
          <a:p>
            <a:pPr marL="457200" lvl="0" indent="-457200">
              <a:buSzPct val="120000"/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 Narrow" panose="020B0606020202030204" pitchFamily="34" charset="0"/>
                <a:ea typeface="Adobe Fan Heiti Std B" pitchFamily="34" charset="-128"/>
              </a:rPr>
              <a:t>Sponsored 28 kids this summer for 9-week program at $1,170 per child.  Family pays $10/week.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FA8584-7DDE-416D-9E13-BEAFD7102E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67" t="17407" r="62500" b="23333"/>
          <a:stretch/>
        </p:blipFill>
        <p:spPr>
          <a:xfrm>
            <a:off x="757061" y="990600"/>
            <a:ext cx="3662539" cy="2616101"/>
          </a:xfrm>
          <a:prstGeom prst="rect">
            <a:avLst/>
          </a:prstGeom>
          <a:ln w="44450">
            <a:solidFill>
              <a:schemeClr val="accent1">
                <a:lumMod val="7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12F30F-6623-46A9-B5A7-480105179B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67" t="14445" r="61667" b="14444"/>
          <a:stretch/>
        </p:blipFill>
        <p:spPr>
          <a:xfrm>
            <a:off x="4953000" y="988291"/>
            <a:ext cx="3488133" cy="2616101"/>
          </a:xfrm>
          <a:prstGeom prst="rect">
            <a:avLst/>
          </a:prstGeom>
          <a:ln w="4445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79134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1210"/>
            <a:ext cx="5029200" cy="12024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en-US" sz="40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cPrint" panose="00000400000000000000" pitchFamily="2" charset="0"/>
              </a:rPr>
              <a:t>50 Men Who Can’t Cook 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434B44-8A04-4B01-A313-6514D9CD82D8}"/>
              </a:ext>
            </a:extLst>
          </p:cNvPr>
          <p:cNvSpPr txBox="1"/>
          <p:nvPr/>
        </p:nvSpPr>
        <p:spPr>
          <a:xfrm>
            <a:off x="381000" y="1540578"/>
            <a:ext cx="55626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>
              <a:buSzPct val="15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  <a:ea typeface="Adobe Fan Heiti Std B" pitchFamily="34" charset="-128"/>
              </a:rPr>
              <a:t>Cancelled annual fundraiser due to </a:t>
            </a:r>
          </a:p>
          <a:p>
            <a:pPr>
              <a:spcAft>
                <a:spcPts val="1200"/>
              </a:spcAft>
              <a:buSzPct val="150000"/>
            </a:pPr>
            <a:r>
              <a:rPr lang="en-US" sz="2400" dirty="0">
                <a:latin typeface="Arial Narrow" panose="020B0606020202030204" pitchFamily="34" charset="0"/>
                <a:ea typeface="Adobe Fan Heiti Std B" pitchFamily="34" charset="-128"/>
              </a:rPr>
              <a:t>     COVID concerns</a:t>
            </a:r>
          </a:p>
          <a:p>
            <a:pPr marL="341313" indent="-341313">
              <a:spcAft>
                <a:spcPts val="12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  <a:ea typeface="Adobe Fan Heiti Std B" pitchFamily="34" charset="-128"/>
              </a:rPr>
              <a:t>Ran ad in The Eagle to thank sponsors</a:t>
            </a:r>
          </a:p>
        </p:txBody>
      </p:sp>
      <p:pic>
        <p:nvPicPr>
          <p:cNvPr id="7" name="Picture 6" descr="A picture containing text, newspaper, receipt, screenshot&#10;&#10;Description automatically generated">
            <a:extLst>
              <a:ext uri="{FF2B5EF4-FFF2-40B4-BE49-F238E27FC236}">
                <a16:creationId xmlns:a16="http://schemas.microsoft.com/office/drawing/2014/main" id="{338273B2-CF90-451A-8877-0E03BA004A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024" y="0"/>
            <a:ext cx="3265714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225A1AA-AA50-41E6-9746-F5AFC87D4D30}"/>
              </a:ext>
            </a:extLst>
          </p:cNvPr>
          <p:cNvSpPr/>
          <p:nvPr/>
        </p:nvSpPr>
        <p:spPr>
          <a:xfrm>
            <a:off x="1723299" y="5249392"/>
            <a:ext cx="228235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Save the Date:</a:t>
            </a:r>
          </a:p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Feb. 4, 2022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 descr="A picture containing arrow&#10;&#10;Description automatically generated">
            <a:extLst>
              <a:ext uri="{FF2B5EF4-FFF2-40B4-BE49-F238E27FC236}">
                <a16:creationId xmlns:a16="http://schemas.microsoft.com/office/drawing/2014/main" id="{44FB209B-5E46-4378-971D-1E17A6C1F9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352800"/>
            <a:ext cx="2514600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069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44" y="0"/>
            <a:ext cx="9011356" cy="12024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en-US" sz="36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cPrint" panose="00000400000000000000" pitchFamily="2" charset="0"/>
              </a:rPr>
              <a:t>10th Annual Employee Giving Campaign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79D94C-72FB-4380-A2B5-52D774BF23CB}"/>
              </a:ext>
            </a:extLst>
          </p:cNvPr>
          <p:cNvSpPr txBox="1"/>
          <p:nvPr/>
        </p:nvSpPr>
        <p:spPr>
          <a:xfrm>
            <a:off x="5574792" y="1219200"/>
            <a:ext cx="326440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37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  <a:ea typeface="Adobe Fan Heiti Std B" pitchFamily="34" charset="-128"/>
              </a:rPr>
              <a:t>Total of $142,563 contributed for 2020-21</a:t>
            </a:r>
          </a:p>
          <a:p>
            <a:pPr marL="342900" indent="-342900">
              <a:buSzPct val="137000"/>
              <a:buFont typeface="Arial" panose="020B0604020202020204" pitchFamily="34" charset="0"/>
              <a:buChar char="•"/>
            </a:pPr>
            <a:endParaRPr lang="en-US" sz="1000" dirty="0">
              <a:latin typeface="Arial Narrow" panose="020B0606020202030204" pitchFamily="34" charset="0"/>
              <a:ea typeface="Adobe Fan Heiti Std B" pitchFamily="34" charset="-128"/>
            </a:endParaRPr>
          </a:p>
          <a:p>
            <a:pPr marL="342900" indent="-342900">
              <a:buSzPct val="137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  <a:ea typeface="Adobe Fan Heiti Std B" pitchFamily="34" charset="-128"/>
              </a:rPr>
              <a:t>1,052 Employees giving (51% of employees)</a:t>
            </a:r>
          </a:p>
          <a:p>
            <a:pPr marL="342900" indent="-342900">
              <a:buSzPct val="137000"/>
              <a:buFont typeface="Arial" panose="020B0604020202020204" pitchFamily="34" charset="0"/>
              <a:buChar char="•"/>
            </a:pPr>
            <a:endParaRPr lang="en-US" sz="1000" dirty="0">
              <a:latin typeface="Arial Narrow" panose="020B0606020202030204" pitchFamily="34" charset="0"/>
              <a:ea typeface="Adobe Fan Heiti Std B" pitchFamily="34" charset="-128"/>
            </a:endParaRPr>
          </a:p>
          <a:p>
            <a:pPr marL="342900" indent="-342900">
              <a:buSzPct val="137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  <a:ea typeface="Adobe Fan Heiti Std B" pitchFamily="34" charset="-128"/>
              </a:rPr>
              <a:t>6th year for Employee Rebate to campuses - $56,735 total unrestricted funds awarded to schools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87704D-0FD8-4109-B83A-AA778C351025}"/>
              </a:ext>
            </a:extLst>
          </p:cNvPr>
          <p:cNvSpPr txBox="1"/>
          <p:nvPr/>
        </p:nvSpPr>
        <p:spPr>
          <a:xfrm>
            <a:off x="936856" y="6059772"/>
            <a:ext cx="38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2020-2021 Campus Champions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6DC719-FE43-4847-B79D-A7956D09A11B}"/>
              </a:ext>
            </a:extLst>
          </p:cNvPr>
          <p:cNvSpPr txBox="1"/>
          <p:nvPr/>
        </p:nvSpPr>
        <p:spPr>
          <a:xfrm>
            <a:off x="6227849" y="5110659"/>
            <a:ext cx="192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Title Sponsor</a:t>
            </a:r>
          </a:p>
        </p:txBody>
      </p:sp>
      <p:pic>
        <p:nvPicPr>
          <p:cNvPr id="11" name="Picture 10" descr="A picture containing object&#10;&#10;Description automatically generated">
            <a:extLst>
              <a:ext uri="{FF2B5EF4-FFF2-40B4-BE49-F238E27FC236}">
                <a16:creationId xmlns:a16="http://schemas.microsoft.com/office/drawing/2014/main" id="{58648138-3769-4D99-8B68-7D5D928209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5549314"/>
            <a:ext cx="3733800" cy="1020916"/>
          </a:xfrm>
          <a:prstGeom prst="rect">
            <a:avLst/>
          </a:prstGeom>
        </p:spPr>
      </p:pic>
      <p:pic>
        <p:nvPicPr>
          <p:cNvPr id="14" name="Picture 13" descr="A group of people in a classroom&#10;&#10;Description automatically generated with medium confidence">
            <a:extLst>
              <a:ext uri="{FF2B5EF4-FFF2-40B4-BE49-F238E27FC236}">
                <a16:creationId xmlns:a16="http://schemas.microsoft.com/office/drawing/2014/main" id="{E922DDAE-523A-45D4-A2A5-9DE501DAA6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09" b="10104"/>
          <a:stretch/>
        </p:blipFill>
        <p:spPr>
          <a:xfrm>
            <a:off x="201612" y="4159783"/>
            <a:ext cx="5108947" cy="1899989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8240DD3-AE3B-45D4-B42D-3E47A1C949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9" b="3333"/>
          <a:stretch/>
        </p:blipFill>
        <p:spPr>
          <a:xfrm>
            <a:off x="936856" y="1066800"/>
            <a:ext cx="3787544" cy="2823297"/>
          </a:xfrm>
          <a:prstGeom prst="rect">
            <a:avLst/>
          </a:prstGeom>
          <a:ln w="38100" cap="sq">
            <a:solidFill>
              <a:srgbClr val="6AAC2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1884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F7ABEA9-2CEC-48CB-8A7F-CF9DD6996336}"/>
              </a:ext>
            </a:extLst>
          </p:cNvPr>
          <p:cNvSpPr txBox="1"/>
          <p:nvPr/>
        </p:nvSpPr>
        <p:spPr>
          <a:xfrm>
            <a:off x="76200" y="76200"/>
            <a:ext cx="9067800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cPrint" panose="00000400000000000000" pitchFamily="2" charset="0"/>
                <a:ea typeface="+mj-ea"/>
                <a:cs typeface="+mj-cs"/>
              </a:rPr>
              <a:t>Special Projects - </a:t>
            </a:r>
            <a:r>
              <a:rPr lang="en-US" sz="3600" b="1" spc="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cPrint" panose="00000400000000000000" pitchFamily="2" charset="0"/>
                <a:ea typeface="+mj-ea"/>
                <a:cs typeface="+mj-cs"/>
              </a:rPr>
              <a:t>Cardonex</a:t>
            </a:r>
            <a:r>
              <a:rPr lang="en-US" sz="36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cPrint" panose="00000400000000000000" pitchFamily="2" charset="0"/>
                <a:ea typeface="+mj-ea"/>
                <a:cs typeface="+mj-cs"/>
              </a:rPr>
              <a:t> Software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32E848-D12B-4539-AF8B-D7AE73E9B92C}"/>
              </a:ext>
            </a:extLst>
          </p:cNvPr>
          <p:cNvSpPr txBox="1"/>
          <p:nvPr/>
        </p:nvSpPr>
        <p:spPr>
          <a:xfrm>
            <a:off x="228600" y="4311788"/>
            <a:ext cx="34584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Scheduling software to replace current boards for intermediate, middle &amp; high school counselors ($25,000 grant)</a:t>
            </a:r>
          </a:p>
        </p:txBody>
      </p:sp>
      <p:pic>
        <p:nvPicPr>
          <p:cNvPr id="6" name="Picture 5" descr="A picture containing whiteboard&#10;&#10;Description automatically generated">
            <a:extLst>
              <a:ext uri="{FF2B5EF4-FFF2-40B4-BE49-F238E27FC236}">
                <a16:creationId xmlns:a16="http://schemas.microsoft.com/office/drawing/2014/main" id="{E5DA68CE-AB60-4BD8-ACDD-39EF9C6547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69554" y="1158378"/>
            <a:ext cx="3486767" cy="2615075"/>
          </a:xfrm>
          <a:prstGeom prst="rect">
            <a:avLst/>
          </a:prstGeom>
          <a:ln w="38100">
            <a:solidFill>
              <a:srgbClr val="FF7C80"/>
            </a:solidFill>
          </a:ln>
        </p:spPr>
      </p:pic>
      <p:pic>
        <p:nvPicPr>
          <p:cNvPr id="10" name="Picture 9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941D17AA-9C12-4429-B4D3-A7D0D396FE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7"/>
          <a:stretch/>
        </p:blipFill>
        <p:spPr>
          <a:xfrm>
            <a:off x="762000" y="955538"/>
            <a:ext cx="3812552" cy="3253759"/>
          </a:xfrm>
          <a:prstGeom prst="rect">
            <a:avLst/>
          </a:prstGeom>
          <a:ln w="38100">
            <a:solidFill>
              <a:srgbClr val="FF7C80"/>
            </a:solidFill>
          </a:ln>
        </p:spPr>
      </p:pic>
      <p:pic>
        <p:nvPicPr>
          <p:cNvPr id="3" name="Picture 2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E83302EA-4BC7-4CE2-BD3C-12B3DD2DBA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7" b="20324"/>
          <a:stretch/>
        </p:blipFill>
        <p:spPr>
          <a:xfrm rot="10800000">
            <a:off x="3810000" y="4419600"/>
            <a:ext cx="4876800" cy="2076400"/>
          </a:xfrm>
          <a:prstGeom prst="rect">
            <a:avLst/>
          </a:prstGeom>
          <a:ln w="38100">
            <a:solidFill>
              <a:srgbClr val="FF7C80"/>
            </a:solidFill>
          </a:ln>
        </p:spPr>
      </p:pic>
    </p:spTree>
    <p:extLst>
      <p:ext uri="{BB962C8B-B14F-4D97-AF65-F5344CB8AC3E}">
        <p14:creationId xmlns:p14="http://schemas.microsoft.com/office/powerpoint/2010/main" val="34911461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F360B47-4D6A-4346-861F-D29B14217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8600"/>
            <a:ext cx="9144000" cy="914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 algn="ctr">
              <a:buClr>
                <a:schemeClr val="bg2">
                  <a:lumMod val="10000"/>
                </a:schemeClr>
              </a:buClr>
              <a:buNone/>
            </a:pPr>
            <a:r>
              <a:rPr lang="en-US" sz="36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cPrint" panose="00000400000000000000" pitchFamily="2" charset="0"/>
                <a:ea typeface="+mj-ea"/>
                <a:cs typeface="+mj-cs"/>
              </a:rPr>
              <a:t>Sources of EF Donations~$</a:t>
            </a:r>
            <a:r>
              <a:rPr lang="en-US" sz="36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cPrint" panose="00000400000000000000" pitchFamily="2" charset="0"/>
                <a:ea typeface="+mj-ea"/>
                <a:cs typeface="+mj-cs"/>
              </a:rPr>
              <a:t>649,908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54F84DC-B8F6-42E5-8B17-DBA4C04EEF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708529"/>
              </p:ext>
            </p:extLst>
          </p:nvPr>
        </p:nvGraphicFramePr>
        <p:xfrm>
          <a:off x="238125" y="914400"/>
          <a:ext cx="8667750" cy="6296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E6F0716-6FAE-490C-8EE2-6FD4190112D7}"/>
              </a:ext>
            </a:extLst>
          </p:cNvPr>
          <p:cNvSpPr txBox="1"/>
          <p:nvPr/>
        </p:nvSpPr>
        <p:spPr>
          <a:xfrm>
            <a:off x="5619750" y="1295400"/>
            <a:ext cx="3524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 Narrow" panose="020B0606020202030204" pitchFamily="34" charset="0"/>
              </a:rPr>
              <a:t>*50 Men Fundraiser usually accounts for 21%</a:t>
            </a:r>
          </a:p>
        </p:txBody>
      </p:sp>
    </p:spTree>
    <p:extLst>
      <p:ext uri="{BB962C8B-B14F-4D97-AF65-F5344CB8AC3E}">
        <p14:creationId xmlns:p14="http://schemas.microsoft.com/office/powerpoint/2010/main" val="346670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990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 algn="ctr">
              <a:buClr>
                <a:schemeClr val="bg2">
                  <a:lumMod val="10000"/>
                </a:schemeClr>
              </a:buClr>
              <a:buNone/>
            </a:pPr>
            <a:r>
              <a:rPr lang="en-US" sz="34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cPrint" panose="00000400000000000000" pitchFamily="2" charset="0"/>
                <a:ea typeface="+mj-ea"/>
                <a:cs typeface="+mj-cs"/>
              </a:rPr>
              <a:t>Program Support Allocations~$479,572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8323780-A04F-4C07-AE9B-49252BDAE6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1868573"/>
              </p:ext>
            </p:extLst>
          </p:nvPr>
        </p:nvGraphicFramePr>
        <p:xfrm>
          <a:off x="242844" y="914400"/>
          <a:ext cx="8658311" cy="6281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21684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588F1-FA57-4857-ABD8-B8951D037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350837"/>
            <a:ext cx="78867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0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cPrint" panose="00000400000000000000" pitchFamily="2" charset="0"/>
              </a:rPr>
              <a:t>CSISD EF Year-End</a:t>
            </a:r>
            <a:br>
              <a:rPr lang="en-US" sz="40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cPrint" panose="00000400000000000000" pitchFamily="2" charset="0"/>
              </a:rPr>
            </a:br>
            <a:r>
              <a:rPr lang="en-US" sz="40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cPrint" panose="00000400000000000000" pitchFamily="2" charset="0"/>
              </a:rPr>
              <a:t>Financials at a Glance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BB7210-C3D0-4BF5-8ED6-E74CEE0C5F9C}"/>
              </a:ext>
            </a:extLst>
          </p:cNvPr>
          <p:cNvSpPr txBox="1"/>
          <p:nvPr/>
        </p:nvSpPr>
        <p:spPr>
          <a:xfrm>
            <a:off x="533400" y="1447800"/>
            <a:ext cx="8229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	</a:t>
            </a:r>
            <a:r>
              <a:rPr lang="en-US" sz="2800" dirty="0"/>
              <a:t>	</a:t>
            </a:r>
            <a:r>
              <a:rPr lang="en-US" sz="2400" dirty="0"/>
              <a:t> </a:t>
            </a:r>
            <a:r>
              <a:rPr lang="en-US" sz="2400" b="1" dirty="0"/>
              <a:t>	              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2020-21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2019-20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chg</a:t>
            </a:r>
          </a:p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Funds Raised			$649,908	$827,712       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-26%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Program Funding		$479,572	$426,102        12%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--------------------------------------------------------------------------------------------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Endowed Scholarships	$738,621	$503,000        47%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Board Rest Acct. 		$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1,432,621	$1,146,113     25%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Total Assets      		$2,171,242	$1,649,113</a:t>
            </a:r>
          </a:p>
          <a:p>
            <a:endParaRPr lang="en-US" dirty="0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FB34A0DD-8513-46D8-86BD-51B4F3334C51}"/>
              </a:ext>
            </a:extLst>
          </p:cNvPr>
          <p:cNvSpPr/>
          <p:nvPr/>
        </p:nvSpPr>
        <p:spPr>
          <a:xfrm>
            <a:off x="8431304" y="2168113"/>
            <a:ext cx="179056" cy="29044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22107F6B-999B-4C57-9ECB-22A9F06A428B}"/>
              </a:ext>
            </a:extLst>
          </p:cNvPr>
          <p:cNvSpPr/>
          <p:nvPr/>
        </p:nvSpPr>
        <p:spPr>
          <a:xfrm rot="10800000">
            <a:off x="8430974" y="2664158"/>
            <a:ext cx="179626" cy="29044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69E379A5-224D-43B9-A17B-AD3B60687BA8}"/>
              </a:ext>
            </a:extLst>
          </p:cNvPr>
          <p:cNvSpPr/>
          <p:nvPr/>
        </p:nvSpPr>
        <p:spPr>
          <a:xfrm rot="10800000">
            <a:off x="8430734" y="3820783"/>
            <a:ext cx="179626" cy="29044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C321B5E1-4494-459B-98AA-BCAFCDE2610D}"/>
              </a:ext>
            </a:extLst>
          </p:cNvPr>
          <p:cNvSpPr/>
          <p:nvPr/>
        </p:nvSpPr>
        <p:spPr>
          <a:xfrm rot="10800000">
            <a:off x="8430733" y="4326257"/>
            <a:ext cx="179626" cy="29044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4081624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299" y="304800"/>
            <a:ext cx="3733801" cy="1524000"/>
          </a:xfrm>
        </p:spPr>
        <p:txBody>
          <a:bodyPr>
            <a:noAutofit/>
          </a:bodyPr>
          <a:lstStyle/>
          <a:p>
            <a:pPr marL="0" indent="0">
              <a:buClr>
                <a:schemeClr val="bg2">
                  <a:lumMod val="10000"/>
                </a:schemeClr>
              </a:buClr>
              <a:buNone/>
            </a:pPr>
            <a:r>
              <a:rPr lang="en-US" sz="44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cPrint" panose="00000400000000000000" pitchFamily="2" charset="0"/>
                <a:ea typeface="+mj-ea"/>
                <a:cs typeface="+mj-cs"/>
              </a:rPr>
              <a:t> 2020-2021</a:t>
            </a:r>
          </a:p>
          <a:p>
            <a:pPr marL="0" indent="0" algn="ctr">
              <a:buClr>
                <a:schemeClr val="bg2">
                  <a:lumMod val="10000"/>
                </a:schemeClr>
              </a:buClr>
              <a:buNone/>
            </a:pPr>
            <a:r>
              <a:rPr lang="en-US" sz="44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cPrint" panose="00000400000000000000" pitchFamily="2" charset="0"/>
                <a:ea typeface="+mj-ea"/>
                <a:cs typeface="+mj-cs"/>
              </a:rPr>
              <a:t>DONORS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DE2C5BE4-5D05-4CB9-A64C-B3E1F2BD6A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020" y="0"/>
            <a:ext cx="5141980" cy="6858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21561AD-48D8-4C30-A13B-F01A79943D18}"/>
              </a:ext>
            </a:extLst>
          </p:cNvPr>
          <p:cNvSpPr txBox="1">
            <a:spLocks/>
          </p:cNvSpPr>
          <p:nvPr/>
        </p:nvSpPr>
        <p:spPr>
          <a:xfrm>
            <a:off x="381000" y="1905000"/>
            <a:ext cx="3200400" cy="304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2">
                  <a:lumMod val="10000"/>
                </a:schemeClr>
              </a:buClr>
            </a:pPr>
            <a:r>
              <a:rPr lang="en-US" sz="2400" b="1" spc="3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Arial Narrow" panose="020B0606020202030204" pitchFamily="34" charset="0"/>
                <a:ea typeface="+mj-ea"/>
                <a:cs typeface="+mj-cs"/>
              </a:rPr>
              <a:t>Donors who gave over $1,000 this past year</a:t>
            </a:r>
          </a:p>
          <a:p>
            <a:pPr>
              <a:buClr>
                <a:schemeClr val="bg2">
                  <a:lumMod val="10000"/>
                </a:schemeClr>
              </a:buClr>
            </a:pPr>
            <a:endParaRPr lang="en-US" sz="1000" b="1" spc="3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latin typeface="Arial Narrow" panose="020B0606020202030204" pitchFamily="34" charset="0"/>
              <a:ea typeface="+mj-ea"/>
              <a:cs typeface="+mj-cs"/>
            </a:endParaRPr>
          </a:p>
          <a:p>
            <a:pPr>
              <a:buClr>
                <a:schemeClr val="bg2">
                  <a:lumMod val="10000"/>
                </a:schemeClr>
              </a:buClr>
            </a:pPr>
            <a:r>
              <a:rPr lang="en-US" sz="2400" b="1" spc="3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Arial Narrow" panose="020B0606020202030204" pitchFamily="34" charset="0"/>
                <a:ea typeface="+mj-ea"/>
                <a:cs typeface="+mj-cs"/>
              </a:rPr>
              <a:t>Ad to be run in the Tiger and Cougar football programs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latin typeface="Arial Narrow" panose="020B0606020202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81665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7DFEAC3-0904-4C4F-BA56-B1ACA53AD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10" y="269137"/>
            <a:ext cx="7308924" cy="701803"/>
          </a:xfrm>
        </p:spPr>
        <p:txBody>
          <a:bodyPr>
            <a:normAutofit fontScale="90000"/>
          </a:bodyPr>
          <a:lstStyle/>
          <a:p>
            <a:br>
              <a:rPr lang="en-US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orange juice" panose="02000000000000000000" pitchFamily="2" charset="0"/>
              </a:rPr>
            </a:br>
            <a:r>
              <a:rPr lang="en-US" sz="44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cPrint" panose="00000400000000000000" pitchFamily="2" charset="0"/>
              </a:rPr>
              <a:t>Our Mission</a:t>
            </a:r>
            <a:br>
              <a:rPr lang="en-US" b="1" dirty="0">
                <a:latin typeface="Adobe Heiti Std R" pitchFamily="34" charset="-128"/>
                <a:ea typeface="Adobe Heiti Std R" pitchFamily="34" charset="-128"/>
              </a:rPr>
            </a:b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685814-4C0A-457D-AC34-F850A4971B90}"/>
              </a:ext>
            </a:extLst>
          </p:cNvPr>
          <p:cNvSpPr txBox="1"/>
          <p:nvPr/>
        </p:nvSpPr>
        <p:spPr>
          <a:xfrm>
            <a:off x="339006" y="930403"/>
            <a:ext cx="7308924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bg1"/>
              </a:buClr>
            </a:pPr>
            <a:r>
              <a:rPr lang="en-US" sz="2200" b="1" dirty="0">
                <a:latin typeface="Arial Narrow" panose="020B0606020202030204" pitchFamily="34" charset="0"/>
                <a:ea typeface="Adobe Fan Heiti Std B" pitchFamily="34" charset="-128"/>
              </a:rPr>
              <a:t>To provide resources that . . .                    </a:t>
            </a:r>
          </a:p>
          <a:p>
            <a:pPr marL="800100" lvl="1" indent="-34290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Arial Narrow" panose="020B0606020202030204" pitchFamily="34" charset="0"/>
                <a:ea typeface="Adobe Fan Heiti Std B" pitchFamily="34" charset="-128"/>
              </a:rPr>
              <a:t>inspire learning</a:t>
            </a:r>
            <a:endParaRPr lang="en-US" sz="2000" b="1" dirty="0">
              <a:latin typeface="Arial Narrow" panose="020B0606020202030204" pitchFamily="34" charset="0"/>
              <a:ea typeface="Adobe Fan Heiti Std B" pitchFamily="34" charset="-128"/>
            </a:endParaRPr>
          </a:p>
          <a:p>
            <a:pPr marL="800100" lvl="1" indent="-34290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Arial Narrow" panose="020B0606020202030204" pitchFamily="34" charset="0"/>
                <a:ea typeface="Adobe Fan Heiti Std B" pitchFamily="34" charset="-128"/>
              </a:rPr>
              <a:t>enrich teaching</a:t>
            </a:r>
          </a:p>
          <a:p>
            <a:pPr marL="800100" lvl="1" indent="-34290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Arial Narrow" panose="020B0606020202030204" pitchFamily="34" charset="0"/>
                <a:ea typeface="Adobe Fan Heiti Std B" pitchFamily="34" charset="-128"/>
              </a:rPr>
              <a:t>recognize the successes of </a:t>
            </a:r>
          </a:p>
          <a:p>
            <a:pPr marL="274320" lvl="1">
              <a:buSzPct val="150000"/>
            </a:pPr>
            <a:r>
              <a:rPr lang="en-US" sz="2000" b="1" i="1" dirty="0">
                <a:latin typeface="Arial Narrow" panose="020B0606020202030204" pitchFamily="34" charset="0"/>
                <a:ea typeface="Adobe Fan Heiti Std B" pitchFamily="34" charset="-128"/>
              </a:rPr>
              <a:t>         our students and teachers</a:t>
            </a:r>
            <a:endParaRPr lang="en-US" sz="2000" b="1" dirty="0">
              <a:latin typeface="Arial Narrow" panose="020B0606020202030204" pitchFamily="34" charset="0"/>
              <a:ea typeface="Adobe Fan Heiti Std B" pitchFamily="34" charset="-128"/>
            </a:endParaRPr>
          </a:p>
        </p:txBody>
      </p:sp>
      <p:pic>
        <p:nvPicPr>
          <p:cNvPr id="12" name="Picture 11" descr="A group of people holding a plaque&#10;&#10;Description automatically generated with medium confidence">
            <a:extLst>
              <a:ext uri="{FF2B5EF4-FFF2-40B4-BE49-F238E27FC236}">
                <a16:creationId xmlns:a16="http://schemas.microsoft.com/office/drawing/2014/main" id="{EACC3FA2-C916-466F-89DF-4D19F843D5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2" r="5470"/>
          <a:stretch/>
        </p:blipFill>
        <p:spPr>
          <a:xfrm>
            <a:off x="174010" y="3360795"/>
            <a:ext cx="4106237" cy="3141805"/>
          </a:xfrm>
          <a:prstGeom prst="rect">
            <a:avLst/>
          </a:prstGeom>
        </p:spPr>
      </p:pic>
      <p:pic>
        <p:nvPicPr>
          <p:cNvPr id="14" name="Picture 13" descr="A group of childr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96B2DD7B-4441-4232-B3B5-664D642B1B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9" b="11734"/>
          <a:stretch/>
        </p:blipFill>
        <p:spPr>
          <a:xfrm>
            <a:off x="4438269" y="232751"/>
            <a:ext cx="4091814" cy="2209800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87F802B2-255D-4A10-B02E-060A96311A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3" t="8438" r="16667" b="10175"/>
          <a:stretch/>
        </p:blipFill>
        <p:spPr>
          <a:xfrm rot="16200000">
            <a:off x="4335316" y="5069288"/>
            <a:ext cx="1779173" cy="1573267"/>
          </a:xfrm>
          <a:prstGeom prst="rect">
            <a:avLst/>
          </a:prstGeom>
        </p:spPr>
      </p:pic>
      <p:pic>
        <p:nvPicPr>
          <p:cNvPr id="19" name="Picture 18" descr="A group of people holding a sign&#10;&#10;Description automatically generated with low confidence">
            <a:extLst>
              <a:ext uri="{FF2B5EF4-FFF2-40B4-BE49-F238E27FC236}">
                <a16:creationId xmlns:a16="http://schemas.microsoft.com/office/drawing/2014/main" id="{088E99F8-1DEB-4424-8B35-D93A8C523C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1613" r="12499" b="19983"/>
          <a:stretch/>
        </p:blipFill>
        <p:spPr>
          <a:xfrm>
            <a:off x="5105400" y="2570848"/>
            <a:ext cx="2989754" cy="22671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42AFF7-340E-422A-883B-AEA1790CBD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817" y="4931698"/>
            <a:ext cx="2821608" cy="182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226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4D70-43E7-43BD-8DCA-DEE4F468F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320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en-US" sz="40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cPrint" panose="00000400000000000000" pitchFamily="2" charset="0"/>
              </a:rPr>
              <a:t>Thank you to our community </a:t>
            </a:r>
            <a:br>
              <a:rPr lang="en-US" sz="40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cPrint" panose="00000400000000000000" pitchFamily="2" charset="0"/>
              </a:rPr>
            </a:br>
            <a:r>
              <a:rPr lang="en-US" sz="40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cPrint" panose="00000400000000000000" pitchFamily="2" charset="0"/>
              </a:rPr>
              <a:t>for their support!</a:t>
            </a:r>
          </a:p>
        </p:txBody>
      </p:sp>
      <p:pic>
        <p:nvPicPr>
          <p:cNvPr id="5" name="Picture 4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7E91EBCE-1F9E-4731-8C48-43A7004C4B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47"/>
          <a:stretch/>
        </p:blipFill>
        <p:spPr>
          <a:xfrm>
            <a:off x="0" y="1905000"/>
            <a:ext cx="9144000" cy="434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6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E1EC092-3325-41AC-AA14-6CA18DEB6EEE}"/>
              </a:ext>
            </a:extLst>
          </p:cNvPr>
          <p:cNvSpPr txBox="1"/>
          <p:nvPr/>
        </p:nvSpPr>
        <p:spPr>
          <a:xfrm>
            <a:off x="517237" y="5229999"/>
            <a:ext cx="18215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Dr. John Andrews</a:t>
            </a:r>
          </a:p>
          <a:p>
            <a:r>
              <a:rPr lang="en-US" sz="12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Gerry Brown</a:t>
            </a:r>
          </a:p>
          <a:p>
            <a:r>
              <a:rPr lang="en-US" sz="12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Annette Browne</a:t>
            </a:r>
          </a:p>
          <a:p>
            <a:r>
              <a:rPr lang="en-US" sz="12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Brad Corrier</a:t>
            </a:r>
          </a:p>
          <a:p>
            <a:r>
              <a:rPr lang="en-US" sz="12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Jim Davis</a:t>
            </a:r>
          </a:p>
          <a:p>
            <a:r>
              <a:rPr lang="en-US" sz="12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Rachelle Gardner</a:t>
            </a:r>
          </a:p>
          <a:p>
            <a:r>
              <a:rPr lang="en-US" sz="12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Jeff </a:t>
            </a:r>
            <a:r>
              <a:rPr lang="en-US" sz="1200" dirty="0" err="1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Horak</a:t>
            </a:r>
            <a:endParaRPr lang="en-US" sz="1200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  <a:p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DE3D27-C0E4-48F9-922E-9BB8F650FAFB}"/>
              </a:ext>
            </a:extLst>
          </p:cNvPr>
          <p:cNvSpPr txBox="1"/>
          <p:nvPr/>
        </p:nvSpPr>
        <p:spPr>
          <a:xfrm>
            <a:off x="4160323" y="5229999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Geralyn Nolan Robert </a:t>
            </a:r>
            <a:r>
              <a:rPr lang="en-US" sz="1200" dirty="0" err="1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Orzabal</a:t>
            </a:r>
            <a:endParaRPr lang="en-US" sz="1200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r>
              <a:rPr lang="en-US" sz="12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Julie Schultz</a:t>
            </a:r>
          </a:p>
          <a:p>
            <a:r>
              <a:rPr lang="en-US" sz="12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Sue Shankar</a:t>
            </a:r>
          </a:p>
          <a:p>
            <a:r>
              <a:rPr lang="en-US" sz="12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Kelly Wood</a:t>
            </a:r>
          </a:p>
          <a:p>
            <a:endParaRPr lang="en-US" sz="1200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685814-4C0A-457D-AC34-F850A4971B90}"/>
              </a:ext>
            </a:extLst>
          </p:cNvPr>
          <p:cNvSpPr txBox="1"/>
          <p:nvPr/>
        </p:nvSpPr>
        <p:spPr>
          <a:xfrm>
            <a:off x="132643" y="4953000"/>
            <a:ext cx="3733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Members at Large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CDF693-6642-4DE4-8EAA-43036914A5CE}"/>
              </a:ext>
            </a:extLst>
          </p:cNvPr>
          <p:cNvSpPr txBox="1"/>
          <p:nvPr/>
        </p:nvSpPr>
        <p:spPr>
          <a:xfrm>
            <a:off x="2338780" y="5229999"/>
            <a:ext cx="1600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Jennifer Jennings</a:t>
            </a:r>
          </a:p>
          <a:p>
            <a:r>
              <a:rPr lang="en-US" sz="12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Bill Lartigue</a:t>
            </a:r>
          </a:p>
          <a:p>
            <a:r>
              <a:rPr lang="en-US" sz="12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Kenny Lawson</a:t>
            </a:r>
          </a:p>
          <a:p>
            <a:r>
              <a:rPr lang="en-US" sz="12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Mike Martindale</a:t>
            </a:r>
          </a:p>
          <a:p>
            <a:r>
              <a:rPr lang="en-US" sz="12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Mike </a:t>
            </a:r>
            <a:r>
              <a:rPr lang="en-US" sz="1200" dirty="0" err="1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McBerty</a:t>
            </a:r>
            <a:r>
              <a:rPr lang="en-US" sz="12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Stephanie Moon</a:t>
            </a:r>
          </a:p>
          <a:p>
            <a:r>
              <a:rPr lang="en-US" sz="12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Suzanne Neuberger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E50798-5A4A-4DFE-A92A-9612D240C147}"/>
              </a:ext>
            </a:extLst>
          </p:cNvPr>
          <p:cNvSpPr txBox="1"/>
          <p:nvPr/>
        </p:nvSpPr>
        <p:spPr>
          <a:xfrm>
            <a:off x="5842963" y="1063353"/>
            <a:ext cx="2438400" cy="5304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Executive Committee</a:t>
            </a:r>
          </a:p>
          <a:p>
            <a:pPr>
              <a:lnSpc>
                <a:spcPts val="1400"/>
              </a:lnSpc>
            </a:pP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pPr>
              <a:lnSpc>
                <a:spcPts val="1400"/>
              </a:lnSpc>
            </a:pPr>
            <a:r>
              <a:rPr lang="en-US" sz="12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Jody Ford</a:t>
            </a:r>
          </a:p>
          <a:p>
            <a:pPr>
              <a:lnSpc>
                <a:spcPts val="1400"/>
              </a:lnSpc>
            </a:pPr>
            <a:r>
              <a:rPr lang="en-US" sz="1200" i="1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President</a:t>
            </a:r>
          </a:p>
          <a:p>
            <a:pPr>
              <a:lnSpc>
                <a:spcPts val="1400"/>
              </a:lnSpc>
            </a:pPr>
            <a:endParaRPr lang="en-US" sz="1200" i="1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pPr>
              <a:lnSpc>
                <a:spcPts val="1400"/>
              </a:lnSpc>
            </a:pPr>
            <a:r>
              <a:rPr lang="en-US" sz="1200" dirty="0">
                <a:latin typeface="Adobe Heiti Std R" pitchFamily="34" charset="-128"/>
                <a:ea typeface="Adobe Heiti Std R" pitchFamily="34" charset="-128"/>
              </a:rPr>
              <a:t>Nancy Berry</a:t>
            </a:r>
            <a:endParaRPr lang="en-US" sz="1200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pPr>
              <a:lnSpc>
                <a:spcPts val="1400"/>
              </a:lnSpc>
            </a:pPr>
            <a:r>
              <a:rPr lang="en-US" sz="1200" i="1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President  Elect</a:t>
            </a:r>
          </a:p>
          <a:p>
            <a:pPr>
              <a:lnSpc>
                <a:spcPts val="1400"/>
              </a:lnSpc>
            </a:pPr>
            <a:endParaRPr lang="en-US" sz="1200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pPr>
              <a:lnSpc>
                <a:spcPts val="1400"/>
              </a:lnSpc>
            </a:pPr>
            <a:r>
              <a:rPr lang="en-US" sz="12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Heather </a:t>
            </a:r>
            <a:r>
              <a:rPr lang="en-US" sz="1200" dirty="0" err="1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Simmen</a:t>
            </a:r>
            <a:endParaRPr lang="en-US" sz="1200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pPr>
              <a:lnSpc>
                <a:spcPts val="1400"/>
              </a:lnSpc>
            </a:pPr>
            <a:r>
              <a:rPr lang="en-US" sz="1200" i="1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Past  President</a:t>
            </a:r>
          </a:p>
          <a:p>
            <a:pPr>
              <a:lnSpc>
                <a:spcPts val="1400"/>
              </a:lnSpc>
            </a:pPr>
            <a:endParaRPr lang="en-US" sz="1200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pPr>
              <a:lnSpc>
                <a:spcPts val="1400"/>
              </a:lnSpc>
            </a:pPr>
            <a:r>
              <a:rPr lang="en-US" sz="1200" dirty="0">
                <a:latin typeface="Adobe Heiti Std R" pitchFamily="34" charset="-128"/>
                <a:ea typeface="Adobe Heiti Std R" pitchFamily="34" charset="-128"/>
              </a:rPr>
              <a:t>Steve Boswell</a:t>
            </a:r>
            <a:endParaRPr lang="en-US" sz="1200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pPr>
              <a:lnSpc>
                <a:spcPts val="1400"/>
              </a:lnSpc>
            </a:pPr>
            <a:r>
              <a:rPr lang="en-US" sz="1200" i="1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Treasurer</a:t>
            </a:r>
          </a:p>
          <a:p>
            <a:pPr>
              <a:lnSpc>
                <a:spcPts val="1400"/>
              </a:lnSpc>
            </a:pPr>
            <a:endParaRPr lang="en-US" sz="1200" i="1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pPr>
              <a:lnSpc>
                <a:spcPts val="1400"/>
              </a:lnSpc>
            </a:pPr>
            <a:r>
              <a:rPr lang="en-US" sz="12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Paula Lancaster</a:t>
            </a:r>
          </a:p>
          <a:p>
            <a:pPr>
              <a:lnSpc>
                <a:spcPts val="1400"/>
              </a:lnSpc>
            </a:pPr>
            <a:r>
              <a:rPr lang="en-US" sz="1200" i="1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Secretary</a:t>
            </a:r>
          </a:p>
          <a:p>
            <a:pPr>
              <a:lnSpc>
                <a:spcPts val="1400"/>
              </a:lnSpc>
            </a:pPr>
            <a:endParaRPr lang="en-US" sz="1200" i="1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pPr>
              <a:lnSpc>
                <a:spcPts val="1400"/>
              </a:lnSpc>
            </a:pPr>
            <a:r>
              <a:rPr lang="en-US" sz="1200" i="1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Committee  Chairs</a:t>
            </a:r>
          </a:p>
          <a:p>
            <a:pPr>
              <a:lnSpc>
                <a:spcPts val="1400"/>
              </a:lnSpc>
            </a:pPr>
            <a:r>
              <a:rPr lang="en-US" sz="1200" dirty="0">
                <a:latin typeface="Adobe Heiti Std R" pitchFamily="34" charset="-128"/>
                <a:ea typeface="Adobe Heiti Std R" pitchFamily="34" charset="-128"/>
              </a:rPr>
              <a:t> Staci Cocanougher</a:t>
            </a:r>
          </a:p>
          <a:p>
            <a:pPr>
              <a:lnSpc>
                <a:spcPts val="1400"/>
              </a:lnSpc>
            </a:pPr>
            <a:r>
              <a:rPr lang="en-US" sz="1200" dirty="0">
                <a:latin typeface="Adobe Heiti Std R" pitchFamily="34" charset="-128"/>
                <a:ea typeface="Adobe Heiti Std R" pitchFamily="34" charset="-128"/>
              </a:rPr>
              <a:t> Mary Culpepper</a:t>
            </a:r>
          </a:p>
          <a:p>
            <a:pPr>
              <a:lnSpc>
                <a:spcPts val="1400"/>
              </a:lnSpc>
            </a:pPr>
            <a:r>
              <a:rPr lang="en-US" sz="12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Margo Dailey</a:t>
            </a:r>
          </a:p>
          <a:p>
            <a:pPr>
              <a:lnSpc>
                <a:spcPts val="1400"/>
              </a:lnSpc>
            </a:pPr>
            <a:r>
              <a:rPr lang="en-US" sz="1200" dirty="0">
                <a:latin typeface="Adobe Heiti Std R" pitchFamily="34" charset="-128"/>
                <a:ea typeface="Adobe Heiti Std R" pitchFamily="34" charset="-128"/>
              </a:rPr>
              <a:t> Curt Mackey</a:t>
            </a:r>
          </a:p>
          <a:p>
            <a:pPr>
              <a:lnSpc>
                <a:spcPts val="1400"/>
              </a:lnSpc>
            </a:pPr>
            <a:r>
              <a:rPr lang="en-US" sz="1200" dirty="0">
                <a:latin typeface="Adobe Heiti Std R" pitchFamily="34" charset="-128"/>
                <a:ea typeface="Adobe Heiti Std R" pitchFamily="34" charset="-128"/>
              </a:rPr>
              <a:t> Mike </a:t>
            </a:r>
            <a:r>
              <a:rPr lang="en-US" sz="1200" dirty="0" err="1">
                <a:latin typeface="Adobe Heiti Std R" pitchFamily="34" charset="-128"/>
                <a:ea typeface="Adobe Heiti Std R" pitchFamily="34" charset="-128"/>
              </a:rPr>
              <a:t>Newkham</a:t>
            </a:r>
            <a:endParaRPr lang="en-US" sz="1200" dirty="0">
              <a:latin typeface="Adobe Heiti Std R" pitchFamily="34" charset="-128"/>
              <a:ea typeface="Adobe Heiti Std R" pitchFamily="34" charset="-128"/>
            </a:endParaRPr>
          </a:p>
          <a:p>
            <a:pPr>
              <a:lnSpc>
                <a:spcPts val="1400"/>
              </a:lnSpc>
            </a:pPr>
            <a:r>
              <a:rPr lang="en-US" sz="12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Clayton Rhoades</a:t>
            </a:r>
          </a:p>
          <a:p>
            <a:pPr>
              <a:lnSpc>
                <a:spcPts val="1400"/>
              </a:lnSpc>
            </a:pPr>
            <a:r>
              <a:rPr lang="en-US" sz="12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Katy Scott</a:t>
            </a:r>
          </a:p>
          <a:p>
            <a:pPr>
              <a:lnSpc>
                <a:spcPts val="1400"/>
              </a:lnSpc>
            </a:pPr>
            <a:r>
              <a:rPr lang="en-US" sz="12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Christi </a:t>
            </a:r>
            <a:r>
              <a:rPr lang="en-US" sz="1200" dirty="0" err="1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Voelkel</a:t>
            </a:r>
            <a:endParaRPr lang="en-US" sz="1200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pPr>
              <a:lnSpc>
                <a:spcPts val="1400"/>
              </a:lnSpc>
            </a:pPr>
            <a:endParaRPr lang="en-US" sz="1200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pPr>
              <a:lnSpc>
                <a:spcPts val="1400"/>
              </a:lnSpc>
            </a:pPr>
            <a:r>
              <a:rPr lang="en-US" sz="1200" i="1" dirty="0">
                <a:latin typeface="Adobe Fan Heiti Std B" pitchFamily="34" charset="-128"/>
                <a:ea typeface="Adobe Fan Heiti Std B" pitchFamily="34" charset="-128"/>
              </a:rPr>
              <a:t>EF Director</a:t>
            </a:r>
          </a:p>
          <a:p>
            <a:pPr>
              <a:lnSpc>
                <a:spcPts val="1400"/>
              </a:lnSpc>
            </a:pPr>
            <a:r>
              <a:rPr lang="en-US" sz="1200" dirty="0">
                <a:latin typeface="Adobe Fan Heiti Std B" pitchFamily="34" charset="-128"/>
                <a:ea typeface="Adobe Fan Heiti Std B" pitchFamily="34" charset="-128"/>
              </a:rPr>
              <a:t>Teresa </a:t>
            </a:r>
            <a:r>
              <a:rPr lang="en-US" sz="1200" dirty="0" err="1">
                <a:latin typeface="Adobe Fan Heiti Std B" pitchFamily="34" charset="-128"/>
                <a:ea typeface="Adobe Fan Heiti Std B" pitchFamily="34" charset="-128"/>
              </a:rPr>
              <a:t>Benden</a:t>
            </a:r>
            <a:endParaRPr lang="en-US" sz="12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179D4C76-07CF-4F5D-8BF8-4F3CCA179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467" y="192128"/>
            <a:ext cx="5664825" cy="701803"/>
          </a:xfrm>
        </p:spPr>
        <p:txBody>
          <a:bodyPr>
            <a:normAutofit fontScale="90000"/>
          </a:bodyPr>
          <a:lstStyle/>
          <a:p>
            <a:b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AbcPrint" panose="00000400000000000000" pitchFamily="2" charset="0"/>
              </a:rPr>
            </a:br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cPrint" panose="00000400000000000000" pitchFamily="2" charset="0"/>
              </a:rPr>
              <a:t>Board of Directors</a:t>
            </a:r>
            <a:br>
              <a:rPr lang="en-US" b="1" dirty="0">
                <a:latin typeface="Adobe Heiti Std R" pitchFamily="34" charset="-128"/>
                <a:ea typeface="Adobe Heiti Std R" pitchFamily="34" charset="-128"/>
              </a:rPr>
            </a:br>
            <a:endParaRPr lang="en-US" dirty="0"/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795561E-AE21-4423-9A89-14F4AC568F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" b="9835"/>
          <a:stretch/>
        </p:blipFill>
        <p:spPr>
          <a:xfrm>
            <a:off x="929079" y="1063353"/>
            <a:ext cx="4419600" cy="3887446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38B36742-6977-42FA-AACB-7E7FD71FE5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289" y="4498823"/>
            <a:ext cx="1803263" cy="236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32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2024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en-US" sz="40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cPrint" panose="00000400000000000000" pitchFamily="2" charset="0"/>
              </a:rPr>
              <a:t>Notable Accomplishments </a:t>
            </a:r>
            <a:br>
              <a:rPr lang="en-US" sz="40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cPrint" panose="00000400000000000000" pitchFamily="2" charset="0"/>
              </a:rPr>
            </a:br>
            <a:r>
              <a:rPr lang="en-US" sz="40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cPrint" panose="00000400000000000000" pitchFamily="2" charset="0"/>
              </a:rPr>
              <a:t>2020-2021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9B5E463-6217-4CDB-9070-209180241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76400"/>
            <a:ext cx="7848600" cy="44958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ClrTx/>
              <a:buSzPct val="150000"/>
              <a:buFont typeface="Arial Narrow" panose="020B0606020202030204" pitchFamily="34" charset="0"/>
              <a:buChar char="●"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dobe Fan Heiti Std B" pitchFamily="34" charset="-128"/>
              </a:rPr>
              <a:t> </a:t>
            </a:r>
            <a:r>
              <a:rPr lang="en-US" sz="2200" b="1" dirty="0">
                <a:latin typeface="Arial Narrow" panose="020B0606020202030204" pitchFamily="34" charset="0"/>
                <a:ea typeface="Adobe Fan Heiti Std B" pitchFamily="34" charset="-128"/>
              </a:rPr>
              <a:t>Raised over $640,000 during a pandemic </a:t>
            </a:r>
          </a:p>
          <a:p>
            <a:pPr marL="0" indent="0">
              <a:spcBef>
                <a:spcPts val="0"/>
              </a:spcBef>
              <a:buClrTx/>
              <a:buSzPct val="150000"/>
              <a:buNone/>
            </a:pPr>
            <a:r>
              <a:rPr lang="en-US" sz="2200" b="1" dirty="0">
                <a:latin typeface="Arial Narrow" panose="020B0606020202030204" pitchFamily="34" charset="0"/>
                <a:ea typeface="Adobe Fan Heiti Std B" pitchFamily="34" charset="-128"/>
              </a:rPr>
              <a:t>     (without 50 Men Who Can Cook, our main fundraiser)</a:t>
            </a:r>
          </a:p>
          <a:p>
            <a:pPr>
              <a:spcBef>
                <a:spcPts val="0"/>
              </a:spcBef>
              <a:buClrTx/>
              <a:buSzPct val="150000"/>
              <a:buFont typeface="Arial Narrow" panose="020B0606020202030204" pitchFamily="34" charset="0"/>
              <a:buChar char="●"/>
            </a:pPr>
            <a:endParaRPr lang="en-US" sz="2200" b="1" dirty="0">
              <a:latin typeface="Arial Narrow" panose="020B0606020202030204" pitchFamily="34" charset="0"/>
              <a:ea typeface="Adobe Fan Heiti Std B" pitchFamily="34" charset="-128"/>
            </a:endParaRPr>
          </a:p>
          <a:p>
            <a:pPr>
              <a:spcBef>
                <a:spcPts val="0"/>
              </a:spcBef>
              <a:buClrTx/>
              <a:buSzPct val="150000"/>
              <a:buFont typeface="Arial Narrow" panose="020B0606020202030204" pitchFamily="34" charset="0"/>
              <a:buChar char="●"/>
            </a:pPr>
            <a:r>
              <a:rPr lang="en-US" sz="2200" b="1" dirty="0">
                <a:latin typeface="Arial Narrow" panose="020B0606020202030204" pitchFamily="34" charset="0"/>
                <a:ea typeface="Adobe Fan Heiti Std B" pitchFamily="34" charset="-128"/>
              </a:rPr>
              <a:t> Received $20,000 in Grant Funding from outside sources</a:t>
            </a:r>
          </a:p>
          <a:p>
            <a:pPr marL="0" indent="0">
              <a:spcBef>
                <a:spcPts val="0"/>
              </a:spcBef>
              <a:buClrTx/>
              <a:buSzPct val="150000"/>
              <a:buNone/>
            </a:pPr>
            <a:endParaRPr lang="en-US" sz="2200" b="1" dirty="0">
              <a:latin typeface="Arial Narrow" panose="020B0606020202030204" pitchFamily="34" charset="0"/>
              <a:ea typeface="Adobe Fan Heiti Std B" pitchFamily="34" charset="-128"/>
            </a:endParaRPr>
          </a:p>
          <a:p>
            <a:pPr>
              <a:spcBef>
                <a:spcPts val="0"/>
              </a:spcBef>
              <a:buClrTx/>
              <a:buSzPct val="150000"/>
              <a:buFont typeface="Arial Narrow" panose="020B0606020202030204" pitchFamily="34" charset="0"/>
              <a:buChar char="●"/>
            </a:pPr>
            <a:r>
              <a:rPr lang="en-US" sz="2200" b="1" dirty="0">
                <a:latin typeface="Arial Narrow" panose="020B0606020202030204" pitchFamily="34" charset="0"/>
                <a:ea typeface="Adobe Fan Heiti Std B" pitchFamily="34" charset="-128"/>
              </a:rPr>
              <a:t> Surpassed $11,000 in Star Educator donations </a:t>
            </a:r>
          </a:p>
          <a:p>
            <a:pPr marL="0" indent="0">
              <a:spcBef>
                <a:spcPts val="0"/>
              </a:spcBef>
              <a:buClrTx/>
              <a:buSzPct val="150000"/>
              <a:buNone/>
            </a:pPr>
            <a:r>
              <a:rPr lang="en-US" sz="2200" b="1" dirty="0">
                <a:latin typeface="Arial Narrow" panose="020B0606020202030204" pitchFamily="34" charset="0"/>
                <a:ea typeface="Adobe Fan Heiti Std B" pitchFamily="34" charset="-128"/>
              </a:rPr>
              <a:t>     (84% </a:t>
            </a:r>
            <a:r>
              <a:rPr lang="en-US" sz="2200" b="1" dirty="0" err="1">
                <a:latin typeface="Arial Narrow" panose="020B0606020202030204" pitchFamily="34" charset="0"/>
                <a:ea typeface="Adobe Fan Heiti Std B" pitchFamily="34" charset="-128"/>
              </a:rPr>
              <a:t>inc</a:t>
            </a:r>
            <a:r>
              <a:rPr lang="en-US" sz="2200" b="1" dirty="0">
                <a:latin typeface="Arial Narrow" panose="020B0606020202030204" pitchFamily="34" charset="0"/>
                <a:ea typeface="Adobe Fan Heiti Std B" pitchFamily="34" charset="-128"/>
              </a:rPr>
              <a:t> over LY)</a:t>
            </a:r>
          </a:p>
          <a:p>
            <a:pPr>
              <a:spcBef>
                <a:spcPts val="0"/>
              </a:spcBef>
              <a:buClrTx/>
              <a:buSzPct val="150000"/>
              <a:buFont typeface="Arial Narrow" panose="020B0606020202030204" pitchFamily="34" charset="0"/>
              <a:buChar char="●"/>
            </a:pPr>
            <a:endParaRPr lang="en-US" sz="2200" b="1" dirty="0">
              <a:latin typeface="Arial Narrow" panose="020B0606020202030204" pitchFamily="34" charset="0"/>
              <a:ea typeface="Adobe Fan Heiti Std B" pitchFamily="34" charset="-128"/>
            </a:endParaRPr>
          </a:p>
          <a:p>
            <a:pPr>
              <a:spcBef>
                <a:spcPts val="0"/>
              </a:spcBef>
              <a:buClrTx/>
              <a:buSzPct val="150000"/>
              <a:buFont typeface="Arial Narrow" panose="020B0606020202030204" pitchFamily="34" charset="0"/>
              <a:buChar char="●"/>
            </a:pPr>
            <a:r>
              <a:rPr lang="en-US" sz="2200" b="1" dirty="0">
                <a:latin typeface="Arial Narrow" panose="020B0606020202030204" pitchFamily="34" charset="0"/>
                <a:ea typeface="Adobe Fan Heiti Std B" pitchFamily="34" charset="-128"/>
              </a:rPr>
              <a:t>  Awarded $130,200 in scholarships </a:t>
            </a:r>
          </a:p>
          <a:p>
            <a:pPr marL="0" indent="0">
              <a:spcBef>
                <a:spcPts val="0"/>
              </a:spcBef>
              <a:buClrTx/>
              <a:buSzPct val="150000"/>
              <a:buNone/>
            </a:pPr>
            <a:r>
              <a:rPr lang="en-US" sz="2200" b="1" dirty="0">
                <a:latin typeface="Arial Narrow" panose="020B0606020202030204" pitchFamily="34" charset="0"/>
                <a:ea typeface="Adobe Fan Heiti Std B" pitchFamily="34" charset="-128"/>
              </a:rPr>
              <a:t>      (103 seniors- the most ever!)</a:t>
            </a:r>
          </a:p>
          <a:p>
            <a:pPr>
              <a:spcBef>
                <a:spcPts val="0"/>
              </a:spcBef>
              <a:buClrTx/>
              <a:buSzPct val="150000"/>
              <a:buFont typeface="Arial Narrow" panose="020B0606020202030204" pitchFamily="34" charset="0"/>
              <a:buChar char="●"/>
            </a:pPr>
            <a:endParaRPr lang="en-US" sz="2200" b="1" dirty="0">
              <a:latin typeface="Arial Narrow" panose="020B0606020202030204" pitchFamily="34" charset="0"/>
              <a:ea typeface="Adobe Fan Heiti Std B" pitchFamily="34" charset="-128"/>
            </a:endParaRPr>
          </a:p>
          <a:p>
            <a:pPr>
              <a:spcBef>
                <a:spcPts val="0"/>
              </a:spcBef>
              <a:buClrTx/>
              <a:buSzPct val="150000"/>
              <a:buFont typeface="Arial Narrow" panose="020B0606020202030204" pitchFamily="34" charset="0"/>
              <a:buChar char="●"/>
            </a:pPr>
            <a:r>
              <a:rPr lang="en-US" sz="2200" b="1" dirty="0">
                <a:latin typeface="Arial Narrow" panose="020B0606020202030204" pitchFamily="34" charset="0"/>
                <a:ea typeface="Adobe Fan Heiti Std B" pitchFamily="34" charset="-128"/>
              </a:rPr>
              <a:t>  Hosted the Senior Hall of Fame Banquet </a:t>
            </a:r>
          </a:p>
          <a:p>
            <a:pPr marL="0" indent="0">
              <a:spcBef>
                <a:spcPts val="0"/>
              </a:spcBef>
              <a:buClrTx/>
              <a:buSzPct val="150000"/>
              <a:buNone/>
            </a:pPr>
            <a:r>
              <a:rPr lang="en-US" sz="2200" b="1" dirty="0">
                <a:latin typeface="Arial Narrow" panose="020B0606020202030204" pitchFamily="34" charset="0"/>
                <a:ea typeface="Adobe Fan Heiti Std B" pitchFamily="34" charset="-128"/>
              </a:rPr>
              <a:t>      and Scholarship Awards ceremony in person!</a:t>
            </a:r>
          </a:p>
          <a:p>
            <a:pPr>
              <a:lnSpc>
                <a:spcPct val="150000"/>
              </a:lnSpc>
              <a:spcBef>
                <a:spcPts val="0"/>
              </a:spcBef>
              <a:buClrTx/>
              <a:buSzPct val="149000"/>
              <a:buFont typeface="Wingdings" panose="05000000000000000000" pitchFamily="2" charset="2"/>
              <a:buChar char="v"/>
            </a:pP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Adobe Fan Heiti Std B" pitchFamily="34" charset="-128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ClrTx/>
              <a:buSzPct val="149000"/>
              <a:buNone/>
            </a:pP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Adobe Fan Heiti Std B" pitchFamily="34" charset="-128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Tx/>
              <a:buSzPct val="149000"/>
              <a:buFont typeface="Wingdings" panose="05000000000000000000" pitchFamily="2" charset="2"/>
              <a:buChar char="§"/>
            </a:pP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Adobe Fan Heiti Std B" pitchFamily="34" charset="-128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Tx/>
              <a:buSzPct val="149000"/>
              <a:buFont typeface="Wingdings" panose="05000000000000000000" pitchFamily="2" charset="2"/>
              <a:buChar char="§"/>
            </a:pP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Adobe Fan Heiti Std B" pitchFamily="34" charset="-128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Tx/>
              <a:buSzPct val="149000"/>
              <a:buFont typeface="Wingdings" panose="05000000000000000000" pitchFamily="2" charset="2"/>
              <a:buChar char="§"/>
            </a:pP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Adobe Fan Heiti Std B" pitchFamily="34" charset="-128"/>
            </a:endParaRPr>
          </a:p>
          <a:p>
            <a:pPr>
              <a:buClrTx/>
              <a:buSzPct val="149000"/>
              <a:buFont typeface="Wingdings" panose="05000000000000000000" pitchFamily="2" charset="2"/>
              <a:buChar char="§"/>
            </a:pPr>
            <a:endParaRPr 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7B005F33-A4BB-478C-A475-C7E6C10267F7}"/>
              </a:ext>
            </a:extLst>
          </p:cNvPr>
          <p:cNvSpPr/>
          <p:nvPr/>
        </p:nvSpPr>
        <p:spPr>
          <a:xfrm>
            <a:off x="228600" y="152400"/>
            <a:ext cx="8686800" cy="6477000"/>
          </a:xfrm>
          <a:prstGeom prst="frame">
            <a:avLst>
              <a:gd name="adj1" fmla="val 1520"/>
            </a:avLst>
          </a:prstGeom>
          <a:gradFill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9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3450FD8-81CC-44B9-BED3-117A2E8B5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048000"/>
            <a:ext cx="4032897" cy="345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12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194"/>
            <a:ext cx="9113982" cy="8147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en-US" sz="36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cPrint" panose="00000400000000000000" pitchFamily="2" charset="0"/>
              </a:rPr>
              <a:t>1st-Year Teacher Gift Card Program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79D94C-72FB-4380-A2B5-52D774BF23CB}"/>
              </a:ext>
            </a:extLst>
          </p:cNvPr>
          <p:cNvSpPr txBox="1"/>
          <p:nvPr/>
        </p:nvSpPr>
        <p:spPr>
          <a:xfrm>
            <a:off x="1800083" y="4594364"/>
            <a:ext cx="53746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 Narrow" panose="020B0606020202030204" pitchFamily="34" charset="0"/>
                <a:ea typeface="Adobe Fan Heiti Std B" panose="020B0700000000000000" pitchFamily="34" charset="-128"/>
              </a:rPr>
              <a:t>37 first-year teachers received a </a:t>
            </a:r>
          </a:p>
          <a:p>
            <a:pPr>
              <a:buClr>
                <a:schemeClr val="bg1"/>
              </a:buClr>
              <a:buSzPct val="150000"/>
            </a:pPr>
            <a:r>
              <a:rPr lang="en-US" sz="2400" b="1" dirty="0">
                <a:latin typeface="Arial Narrow" panose="020B0606020202030204" pitchFamily="34" charset="0"/>
                <a:ea typeface="Adobe Fan Heiti Std B" panose="020B0700000000000000" pitchFamily="34" charset="-128"/>
              </a:rPr>
              <a:t>     $100 Amazon gift card to get their    </a:t>
            </a:r>
          </a:p>
          <a:p>
            <a:pPr>
              <a:buClr>
                <a:schemeClr val="bg1"/>
              </a:buClr>
              <a:buSzPct val="150000"/>
            </a:pPr>
            <a:r>
              <a:rPr lang="en-US" sz="2400" b="1" dirty="0">
                <a:latin typeface="Arial Narrow" panose="020B0606020202030204" pitchFamily="34" charset="0"/>
                <a:ea typeface="Adobe Fan Heiti Std B" panose="020B0700000000000000" pitchFamily="34" charset="-128"/>
              </a:rPr>
              <a:t>     classrooms up and running</a:t>
            </a:r>
          </a:p>
          <a:p>
            <a:pPr marL="342900" indent="-342900"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</a:pPr>
            <a:endParaRPr lang="en-US" sz="2400" b="1" dirty="0">
              <a:latin typeface="Arial Narrow" panose="020B0606020202030204" pitchFamily="34" charset="0"/>
              <a:ea typeface="Adobe Fan Heiti Std B" panose="020B0700000000000000" pitchFamily="34" charset="-128"/>
            </a:endParaRP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 Narrow" panose="020B0606020202030204" pitchFamily="34" charset="0"/>
                <a:ea typeface="Adobe Fan Heiti Std B" panose="020B0700000000000000" pitchFamily="34" charset="-128"/>
              </a:rPr>
              <a:t>6th year for this program</a:t>
            </a: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F32F2738-4CDC-4C34-AAB3-4175EE10C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89">
            <a:off x="268858" y="5064206"/>
            <a:ext cx="1600200" cy="999309"/>
          </a:xfrm>
          <a:prstGeom prst="rect">
            <a:avLst/>
          </a:prstGeom>
        </p:spPr>
      </p:pic>
      <p:pic>
        <p:nvPicPr>
          <p:cNvPr id="5" name="Picture 4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B5EBE6CA-09CC-4D05-B48F-F54C88721C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8" b="17618"/>
          <a:stretch/>
        </p:blipFill>
        <p:spPr>
          <a:xfrm>
            <a:off x="0" y="762000"/>
            <a:ext cx="9144000" cy="3581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F6B47F-F9C1-4844-8621-6C61ACC3877D}"/>
              </a:ext>
            </a:extLst>
          </p:cNvPr>
          <p:cNvSpPr txBox="1"/>
          <p:nvPr/>
        </p:nvSpPr>
        <p:spPr>
          <a:xfrm>
            <a:off x="7022381" y="4953000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Title Sponsor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B62A52-5307-4B5B-8BB0-F7233D531A41}"/>
              </a:ext>
            </a:extLst>
          </p:cNvPr>
          <p:cNvSpPr txBox="1"/>
          <p:nvPr/>
        </p:nvSpPr>
        <p:spPr>
          <a:xfrm>
            <a:off x="7140145" y="5276166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Anonymous retired CSISD teacher</a:t>
            </a:r>
          </a:p>
        </p:txBody>
      </p:sp>
    </p:spTree>
    <p:extLst>
      <p:ext uri="{BB962C8B-B14F-4D97-AF65-F5344CB8AC3E}">
        <p14:creationId xmlns:p14="http://schemas.microsoft.com/office/powerpoint/2010/main" val="3346691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F16BFE-E720-4279-97E4-993A19E370A8}"/>
              </a:ext>
            </a:extLst>
          </p:cNvPr>
          <p:cNvSpPr txBox="1"/>
          <p:nvPr/>
        </p:nvSpPr>
        <p:spPr>
          <a:xfrm>
            <a:off x="329754" y="1540163"/>
            <a:ext cx="322714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6600"/>
              </a:buClr>
              <a:buSzPct val="150000"/>
            </a:pPr>
            <a:r>
              <a:rPr lang="en-US" sz="2400" b="1" u="sng" dirty="0">
                <a:latin typeface="Arial Narrow" panose="020B0606020202030204" pitchFamily="34" charset="0"/>
                <a:ea typeface="Adobe Fan Heiti Std B" panose="020B0700000000000000" pitchFamily="34" charset="-128"/>
              </a:rPr>
              <a:t>1,621 total visits</a:t>
            </a:r>
          </a:p>
          <a:p>
            <a:pPr marL="968375" lvl="4" indent="-285750">
              <a:spcBef>
                <a:spcPts val="400"/>
              </a:spcBef>
              <a:buSzPct val="150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dirty="0">
                <a:latin typeface="Arial Narrow" panose="020B0606020202030204" pitchFamily="34" charset="0"/>
                <a:ea typeface="Adobe Fan Heiti Std B" panose="020B0700000000000000" pitchFamily="34" charset="-128"/>
              </a:rPr>
              <a:t>3,826 pieces of clothing</a:t>
            </a:r>
          </a:p>
          <a:p>
            <a:pPr marL="968375" lvl="4" indent="-285750">
              <a:spcBef>
                <a:spcPts val="400"/>
              </a:spcBef>
              <a:buSzPct val="150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dirty="0">
                <a:latin typeface="Arial Narrow" panose="020B0606020202030204" pitchFamily="34" charset="0"/>
                <a:ea typeface="Adobe Fan Heiti Std B" panose="020B0700000000000000" pitchFamily="34" charset="-128"/>
              </a:rPr>
              <a:t>2,954 toiletries</a:t>
            </a:r>
          </a:p>
          <a:p>
            <a:pPr marL="968375" lvl="4" indent="-285750">
              <a:spcBef>
                <a:spcPts val="400"/>
              </a:spcBef>
              <a:buSzPct val="150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dirty="0">
                <a:latin typeface="Arial Narrow" panose="020B0606020202030204" pitchFamily="34" charset="0"/>
                <a:ea typeface="Adobe Fan Heiti Std B" panose="020B0700000000000000" pitchFamily="34" charset="-128"/>
              </a:rPr>
              <a:t>2,087 socks and undies</a:t>
            </a:r>
          </a:p>
          <a:p>
            <a:pPr marL="968375" lvl="4" indent="-285750">
              <a:spcBef>
                <a:spcPts val="400"/>
              </a:spcBef>
              <a:buSzPct val="150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dirty="0">
                <a:latin typeface="Arial Narrow" panose="020B0606020202030204" pitchFamily="34" charset="0"/>
                <a:ea typeface="Adobe Fan Heiti Std B" panose="020B0700000000000000" pitchFamily="34" charset="-128"/>
              </a:rPr>
              <a:t>351 pairs of shoes</a:t>
            </a:r>
          </a:p>
          <a:p>
            <a:pPr marL="968375" lvl="4" indent="-285750">
              <a:spcBef>
                <a:spcPts val="400"/>
              </a:spcBef>
              <a:buSzPct val="150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dirty="0">
                <a:latin typeface="Arial Narrow" panose="020B0606020202030204" pitchFamily="34" charset="0"/>
                <a:ea typeface="Adobe Fan Heiti Std B" panose="020B0700000000000000" pitchFamily="34" charset="-128"/>
              </a:rPr>
              <a:t>3,499 food items</a:t>
            </a:r>
          </a:p>
          <a:p>
            <a:pPr marL="968375" lvl="4" indent="-285750">
              <a:spcBef>
                <a:spcPts val="400"/>
              </a:spcBef>
              <a:buSzPct val="150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dirty="0">
                <a:latin typeface="Arial Narrow" panose="020B0606020202030204" pitchFamily="34" charset="0"/>
                <a:ea typeface="Adobe Fan Heiti Std B" panose="020B0700000000000000" pitchFamily="34" charset="-128"/>
              </a:rPr>
              <a:t>Delivered 62 mattresses</a:t>
            </a:r>
          </a:p>
          <a:p>
            <a:pPr lvl="1">
              <a:buClr>
                <a:srgbClr val="FF6600"/>
              </a:buClr>
              <a:buSzPct val="104000"/>
            </a:pPr>
            <a:endParaRPr lang="en-US" sz="1600" dirty="0">
              <a:solidFill>
                <a:srgbClr val="002060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pPr>
              <a:buClr>
                <a:srgbClr val="FF6600"/>
              </a:buClr>
              <a:buSzPct val="137000"/>
            </a:pPr>
            <a:endParaRPr lang="en-US" sz="2000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DDFC58-D7B4-47BA-A853-F73A017BCEE1}"/>
              </a:ext>
            </a:extLst>
          </p:cNvPr>
          <p:cNvSpPr txBox="1"/>
          <p:nvPr/>
        </p:nvSpPr>
        <p:spPr>
          <a:xfrm>
            <a:off x="6463858" y="233386"/>
            <a:ext cx="2713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Title Sponsor</a:t>
            </a:r>
            <a:endParaRPr lang="en-US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A drawing of a person&#10;&#10;Description automatically generated">
            <a:extLst>
              <a:ext uri="{FF2B5EF4-FFF2-40B4-BE49-F238E27FC236}">
                <a16:creationId xmlns:a16="http://schemas.microsoft.com/office/drawing/2014/main" id="{B9F362C3-BBD5-4FB8-A887-FE32E4DCA4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3" t="22877" r="4201" b="33074"/>
          <a:stretch/>
        </p:blipFill>
        <p:spPr>
          <a:xfrm>
            <a:off x="193426" y="131531"/>
            <a:ext cx="4194789" cy="140863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7453F2-6BDA-46EB-A44C-9ADC9F187E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" t="3830" r="3023" b="12993"/>
          <a:stretch/>
        </p:blipFill>
        <p:spPr>
          <a:xfrm rot="5400000">
            <a:off x="6247432" y="4073953"/>
            <a:ext cx="3124200" cy="21390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Picture 20" descr="A group of people standing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ED53DF5B-2C46-4358-A94F-1FFB9F62A6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7" r="8106"/>
          <a:stretch/>
        </p:blipFill>
        <p:spPr>
          <a:xfrm>
            <a:off x="219382" y="4067923"/>
            <a:ext cx="3445678" cy="265161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Picture 22" descr="A group of people in a car&#10;&#10;Description automatically generated with medium confidence">
            <a:extLst>
              <a:ext uri="{FF2B5EF4-FFF2-40B4-BE49-F238E27FC236}">
                <a16:creationId xmlns:a16="http://schemas.microsoft.com/office/drawing/2014/main" id="{68C13DBE-0AEA-45B5-AD38-F290B1D314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0"/>
          <a:stretch/>
        </p:blipFill>
        <p:spPr>
          <a:xfrm>
            <a:off x="3767693" y="4274019"/>
            <a:ext cx="2894813" cy="244552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Picture 24" descr="A picture containing person, indoor, floor, furniture&#10;&#10;Description automatically generated">
            <a:extLst>
              <a:ext uri="{FF2B5EF4-FFF2-40B4-BE49-F238E27FC236}">
                <a16:creationId xmlns:a16="http://schemas.microsoft.com/office/drawing/2014/main" id="{6BFD91E5-A135-4D2D-A335-220BFB47D5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70"/>
          <a:stretch/>
        </p:blipFill>
        <p:spPr>
          <a:xfrm>
            <a:off x="4510424" y="685800"/>
            <a:ext cx="2139094" cy="351551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Picture 26" descr="A picture containing grass, outdoor, standing, person&#10;&#10;Description automatically generated">
            <a:extLst>
              <a:ext uri="{FF2B5EF4-FFF2-40B4-BE49-F238E27FC236}">
                <a16:creationId xmlns:a16="http://schemas.microsoft.com/office/drawing/2014/main" id="{DC442EE2-084B-4D14-AA87-50506B576AD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" t="-749" r="8961" b="749"/>
          <a:stretch/>
        </p:blipFill>
        <p:spPr>
          <a:xfrm>
            <a:off x="6739985" y="1953064"/>
            <a:ext cx="1803846" cy="152942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Picture 28" descr="Text&#10;&#10;Description automatically generated">
            <a:extLst>
              <a:ext uri="{FF2B5EF4-FFF2-40B4-BE49-F238E27FC236}">
                <a16:creationId xmlns:a16="http://schemas.microsoft.com/office/drawing/2014/main" id="{5AC38541-CC36-4882-864B-808EF72357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647" y="494191"/>
            <a:ext cx="2374314" cy="100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875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63846"/>
            <a:ext cx="7151914" cy="109713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cPrint" panose="00000400000000000000" pitchFamily="2" charset="0"/>
              </a:rPr>
              <a:t>Amy Anderson Literacy Legacy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A8E111-6B2A-4BC3-A37D-CF5112043E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80"/>
          <a:stretch/>
        </p:blipFill>
        <p:spPr>
          <a:xfrm>
            <a:off x="476345" y="76200"/>
            <a:ext cx="1336511" cy="13175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7B5C90-4377-43FF-859C-2306A06E2BC3}"/>
              </a:ext>
            </a:extLst>
          </p:cNvPr>
          <p:cNvSpPr txBox="1"/>
          <p:nvPr/>
        </p:nvSpPr>
        <p:spPr>
          <a:xfrm>
            <a:off x="269128" y="3794636"/>
            <a:ext cx="636027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dobe Fan Heiti Std B" pitchFamily="34" charset="-128"/>
              </a:rPr>
              <a:t>656 Pre-K &amp; Head Start students were given </a:t>
            </a:r>
          </a:p>
          <a:p>
            <a:pPr>
              <a:buSzPct val="150000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dobe Fan Heiti Std B" pitchFamily="34" charset="-128"/>
              </a:rPr>
              <a:t>     $10 book vouchers to purchase books at fair</a:t>
            </a:r>
          </a:p>
          <a:p>
            <a:pPr marL="171450" indent="-171450">
              <a:buSzPct val="150000"/>
              <a:buFont typeface="Arial" panose="020B0604020202020204" pitchFamily="34" charset="0"/>
              <a:buChar char="•"/>
            </a:pPr>
            <a:endParaRPr lang="en-U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Adobe Fan Heiti Std B" pitchFamily="34" charset="-128"/>
            </a:endParaRP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dobe Fan Heiti Std B" pitchFamily="34" charset="-128"/>
              </a:rPr>
              <a:t>142 Pre-K &amp; Head Start virtual students were given pre-filled book bags</a:t>
            </a: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endParaRPr lang="en-U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Adobe Fan Heiti Std B" pitchFamily="34" charset="-128"/>
            </a:endParaRP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dobe Fan Heiti Std B" pitchFamily="34" charset="-128"/>
              </a:rPr>
              <a:t>400 Kindergarten &amp; 1</a:t>
            </a:r>
            <a:r>
              <a:rPr lang="en-US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dobe Fan Heiti Std B" pitchFamily="34" charset="-128"/>
              </a:rPr>
              <a:t>st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dobe Fan Heiti Std B" pitchFamily="34" charset="-128"/>
              </a:rPr>
              <a:t> Graders were also </a:t>
            </a:r>
          </a:p>
          <a:p>
            <a:pPr>
              <a:buSzPct val="150000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dobe Fan Heiti Std B" pitchFamily="34" charset="-128"/>
              </a:rPr>
              <a:t>     given vouchers this year thanks to rollover $ </a:t>
            </a:r>
          </a:p>
        </p:txBody>
      </p:sp>
      <p:pic>
        <p:nvPicPr>
          <p:cNvPr id="5" name="Picture 4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50991394-9223-436E-9D7C-E47D147204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847" y="4724400"/>
            <a:ext cx="2581619" cy="12848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3C12B1-2A51-47A3-829A-D37558DCE4DF}"/>
              </a:ext>
            </a:extLst>
          </p:cNvPr>
          <p:cNvSpPr txBox="1"/>
          <p:nvPr/>
        </p:nvSpPr>
        <p:spPr>
          <a:xfrm>
            <a:off x="6700156" y="4283274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Title Sponsor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6A8413-48FE-4B6E-8ED5-B3AB77D5A884}"/>
              </a:ext>
            </a:extLst>
          </p:cNvPr>
          <p:cNvSpPr txBox="1"/>
          <p:nvPr/>
        </p:nvSpPr>
        <p:spPr>
          <a:xfrm>
            <a:off x="1937657" y="784963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book voucher program for young readers</a:t>
            </a:r>
          </a:p>
        </p:txBody>
      </p:sp>
      <p:pic>
        <p:nvPicPr>
          <p:cNvPr id="11" name="Picture 10" descr="A picture containing text, child, person, little&#10;&#10;Description automatically generated">
            <a:extLst>
              <a:ext uri="{FF2B5EF4-FFF2-40B4-BE49-F238E27FC236}">
                <a16:creationId xmlns:a16="http://schemas.microsoft.com/office/drawing/2014/main" id="{5DA3A0B4-DBC9-4ACC-81F2-5ACCCE54B8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9" r="6000"/>
          <a:stretch/>
        </p:blipFill>
        <p:spPr>
          <a:xfrm>
            <a:off x="5270858" y="1375608"/>
            <a:ext cx="2381799" cy="2403878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pic>
        <p:nvPicPr>
          <p:cNvPr id="15" name="Picture 14" descr="A picture containing child, child, person, indoor&#10;&#10;Description automatically generated">
            <a:extLst>
              <a:ext uri="{FF2B5EF4-FFF2-40B4-BE49-F238E27FC236}">
                <a16:creationId xmlns:a16="http://schemas.microsoft.com/office/drawing/2014/main" id="{8A059EBB-147E-42EF-863B-1207407AB2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4" b="4055"/>
          <a:stretch/>
        </p:blipFill>
        <p:spPr>
          <a:xfrm>
            <a:off x="945902" y="1546292"/>
            <a:ext cx="3860800" cy="2082839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2869049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8496"/>
            <a:ext cx="9144000" cy="78484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 algn="ctr">
              <a:spcBef>
                <a:spcPts val="600"/>
              </a:spcBef>
              <a:buClr>
                <a:srgbClr val="C00000"/>
              </a:buClr>
              <a:buSzPct val="89000"/>
              <a:buNone/>
            </a:pPr>
            <a:r>
              <a:rPr lang="en-US" sz="40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cPrint" panose="00000400000000000000" pitchFamily="2" charset="0"/>
                <a:ea typeface="+mj-ea"/>
                <a:cs typeface="+mj-cs"/>
              </a:rPr>
              <a:t>Innovative Teaching Grants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EF8D3A-6878-4630-A1A8-233EF39D25A4}"/>
              </a:ext>
            </a:extLst>
          </p:cNvPr>
          <p:cNvSpPr txBox="1"/>
          <p:nvPr/>
        </p:nvSpPr>
        <p:spPr>
          <a:xfrm>
            <a:off x="2283838" y="4221325"/>
            <a:ext cx="2592962" cy="2105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buClr>
                <a:srgbClr val="FF6600"/>
              </a:buClr>
              <a:buSzPct val="137000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</a:rPr>
              <a:t>In 22 years, </a:t>
            </a:r>
          </a:p>
          <a:p>
            <a:pPr algn="ctr">
              <a:lnSpc>
                <a:spcPct val="110000"/>
              </a:lnSpc>
              <a:buClr>
                <a:srgbClr val="FF6600"/>
              </a:buClr>
              <a:buSzPct val="137000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</a:rPr>
              <a:t>616 grants have been awarded</a:t>
            </a:r>
          </a:p>
          <a:p>
            <a:pPr algn="ctr">
              <a:lnSpc>
                <a:spcPct val="110000"/>
              </a:lnSpc>
              <a:buClr>
                <a:srgbClr val="FF6600"/>
              </a:buClr>
              <a:buSzPct val="137000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</a:rPr>
              <a:t>totaling $1,655,135!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304221-25A7-4AA0-B4CC-6B9E9BC61D8C}"/>
              </a:ext>
            </a:extLst>
          </p:cNvPr>
          <p:cNvSpPr txBox="1"/>
          <p:nvPr/>
        </p:nvSpPr>
        <p:spPr>
          <a:xfrm>
            <a:off x="1714500" y="661727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Awarded 45 grants totaling $172,471</a:t>
            </a:r>
          </a:p>
        </p:txBody>
      </p:sp>
      <p:pic>
        <p:nvPicPr>
          <p:cNvPr id="8" name="Picture 7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8F8F6CC0-819D-49B4-B376-341221FF87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7" b="25378"/>
          <a:stretch/>
        </p:blipFill>
        <p:spPr>
          <a:xfrm>
            <a:off x="0" y="1242482"/>
            <a:ext cx="9144000" cy="2643718"/>
          </a:xfrm>
          <a:prstGeom prst="rect">
            <a:avLst/>
          </a:prstGeom>
          <a:ln w="47625">
            <a:solidFill>
              <a:srgbClr val="66FFFF"/>
            </a:solidFill>
          </a:ln>
        </p:spPr>
      </p:pic>
      <p:pic>
        <p:nvPicPr>
          <p:cNvPr id="5" name="Picture 4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05A061CC-CFDD-4F69-99D6-473987C3D0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0" r="15449"/>
          <a:stretch/>
        </p:blipFill>
        <p:spPr>
          <a:xfrm>
            <a:off x="235963" y="4149666"/>
            <a:ext cx="2086305" cy="2181703"/>
          </a:xfrm>
          <a:prstGeom prst="rect">
            <a:avLst/>
          </a:prstGeom>
          <a:ln w="47625">
            <a:solidFill>
              <a:srgbClr val="66FFFF"/>
            </a:solidFill>
          </a:ln>
        </p:spPr>
      </p:pic>
      <p:pic>
        <p:nvPicPr>
          <p:cNvPr id="10" name="Picture 9" descr="A group of people playing with a ball in a park&#10;&#10;Description automatically generated with low confidence">
            <a:extLst>
              <a:ext uri="{FF2B5EF4-FFF2-40B4-BE49-F238E27FC236}">
                <a16:creationId xmlns:a16="http://schemas.microsoft.com/office/drawing/2014/main" id="{A54C5469-83B1-4F5B-BDD4-C3C23382F7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29829" r="42501" b="10968"/>
          <a:stretch/>
        </p:blipFill>
        <p:spPr>
          <a:xfrm>
            <a:off x="4855024" y="4149666"/>
            <a:ext cx="1455935" cy="2105704"/>
          </a:xfrm>
          <a:prstGeom prst="rect">
            <a:avLst/>
          </a:prstGeom>
          <a:ln w="47625">
            <a:solidFill>
              <a:srgbClr val="66FFFF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9B47A7-ADDD-4A84-9FE9-282CCD8FE154}"/>
              </a:ext>
            </a:extLst>
          </p:cNvPr>
          <p:cNvSpPr txBox="1"/>
          <p:nvPr/>
        </p:nvSpPr>
        <p:spPr>
          <a:xfrm>
            <a:off x="6310959" y="4128466"/>
            <a:ext cx="2854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Grant Patrol Sponsors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35E00E20-8C38-4ADB-BC1E-0639D9A909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130" y="5180105"/>
            <a:ext cx="2396306" cy="1629488"/>
          </a:xfrm>
          <a:prstGeom prst="rect">
            <a:avLst/>
          </a:prstGeom>
        </p:spPr>
      </p:pic>
      <p:pic>
        <p:nvPicPr>
          <p:cNvPr id="16" name="Picture 15" descr="Text&#10;&#10;Description automatically generated with medium confidence">
            <a:extLst>
              <a:ext uri="{FF2B5EF4-FFF2-40B4-BE49-F238E27FC236}">
                <a16:creationId xmlns:a16="http://schemas.microsoft.com/office/drawing/2014/main" id="{9B630ADA-57B2-439A-AD5D-DF2A08A8D1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800" y="4440521"/>
            <a:ext cx="2166636" cy="106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7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434" y="228600"/>
            <a:ext cx="6934200" cy="914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>
              <a:buClr>
                <a:schemeClr val="bg2">
                  <a:lumMod val="10000"/>
                </a:schemeClr>
              </a:buClr>
              <a:buNone/>
            </a:pPr>
            <a:r>
              <a:rPr lang="en-US" sz="40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cPrint" panose="00000400000000000000" pitchFamily="2" charset="0"/>
                <a:ea typeface="+mj-ea"/>
                <a:cs typeface="+mj-cs"/>
              </a:rPr>
              <a:t>Senior Hall of Fame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1F28FC-03FB-4CF4-A571-3FC6AA17845A}"/>
              </a:ext>
            </a:extLst>
          </p:cNvPr>
          <p:cNvSpPr txBox="1"/>
          <p:nvPr/>
        </p:nvSpPr>
        <p:spPr>
          <a:xfrm>
            <a:off x="533401" y="3886200"/>
            <a:ext cx="78486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 Narrow" panose="020B0606020202030204" pitchFamily="34" charset="0"/>
                <a:ea typeface="Adobe Fan Heiti Std B" pitchFamily="34" charset="-128"/>
              </a:rPr>
              <a:t>Recognized 65 outstanding seniors and their chosen educators.  Seniors were chosen based on integrity, leadership, dedication to their school and positive attitude.</a:t>
            </a: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endParaRPr lang="en-US" sz="1000" b="1" dirty="0">
              <a:latin typeface="Arial Narrow" panose="020B0606020202030204" pitchFamily="34" charset="0"/>
              <a:ea typeface="Adobe Fan Heiti Std B" pitchFamily="34" charset="-128"/>
            </a:endParaRP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 Narrow" panose="020B0606020202030204" pitchFamily="34" charset="0"/>
                <a:ea typeface="Adobe Fan Heiti Std B" pitchFamily="34" charset="-128"/>
              </a:rPr>
              <a:t>Hosted live event at the Brazos County Expo </a:t>
            </a:r>
          </a:p>
          <a:p>
            <a:pPr>
              <a:buSzPct val="150000"/>
            </a:pPr>
            <a:r>
              <a:rPr lang="en-US" sz="2000" b="1" dirty="0">
                <a:latin typeface="Arial Narrow" panose="020B0606020202030204" pitchFamily="34" charset="0"/>
                <a:ea typeface="Adobe Fan Heiti Std B" pitchFamily="34" charset="-128"/>
              </a:rPr>
              <a:t>      and social distanced guests.</a:t>
            </a:r>
          </a:p>
          <a:p>
            <a:pPr>
              <a:buSzPct val="150000"/>
            </a:pPr>
            <a:r>
              <a:rPr lang="en-US" sz="1000" b="1" dirty="0">
                <a:latin typeface="Arial Narrow" panose="020B0606020202030204" pitchFamily="34" charset="0"/>
                <a:ea typeface="Adobe Fan Heiti Std B" pitchFamily="34" charset="-128"/>
              </a:rPr>
              <a:t>  </a:t>
            </a: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 Narrow" panose="020B0606020202030204" pitchFamily="34" charset="0"/>
                <a:ea typeface="Adobe Fan Heiti Std B" pitchFamily="34" charset="-128"/>
              </a:rPr>
              <a:t>The Hilton still catered the meal.</a:t>
            </a: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endParaRPr lang="en-US" sz="1000" b="1" dirty="0">
              <a:latin typeface="Arial Narrow" panose="020B0606020202030204" pitchFamily="34" charset="0"/>
              <a:ea typeface="Adobe Fan Heiti Std B" pitchFamily="34" charset="-128"/>
            </a:endParaRP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 Narrow" panose="020B0606020202030204" pitchFamily="34" charset="0"/>
                <a:ea typeface="Adobe Fan Heiti Std B" pitchFamily="34" charset="-128"/>
              </a:rPr>
              <a:t>1,035 students and their chosen educators honored since 2000</a:t>
            </a: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endParaRPr lang="en-U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</a:endParaRP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endParaRPr lang="en-U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</a:endParaRPr>
          </a:p>
        </p:txBody>
      </p:sp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70DAA787-4E7D-4095-B6EB-FABF11CE5E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1" t="18451" r="10119"/>
          <a:stretch/>
        </p:blipFill>
        <p:spPr>
          <a:xfrm rot="16200000">
            <a:off x="-144171" y="1353128"/>
            <a:ext cx="2971799" cy="1974049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</p:pic>
      <p:pic>
        <p:nvPicPr>
          <p:cNvPr id="12" name="Picture 11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942F077E-47D4-48DF-A326-99B0AB2B27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 rot="5400000">
            <a:off x="5253808" y="398132"/>
            <a:ext cx="3612736" cy="3251462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6779D7F7-4E54-44CA-BE24-A4586CA968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55"/>
          <a:stretch/>
        </p:blipFill>
        <p:spPr>
          <a:xfrm rot="16200000">
            <a:off x="2395700" y="1169142"/>
            <a:ext cx="2971799" cy="2337402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B73BD8-5DDD-42C8-B623-924BDDD744A0}"/>
              </a:ext>
            </a:extLst>
          </p:cNvPr>
          <p:cNvSpPr txBox="1"/>
          <p:nvPr/>
        </p:nvSpPr>
        <p:spPr>
          <a:xfrm>
            <a:off x="6467765" y="4770492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Title Sponsor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452110-2726-462C-A1A2-B472518459F7}"/>
              </a:ext>
            </a:extLst>
          </p:cNvPr>
          <p:cNvSpPr txBox="1"/>
          <p:nvPr/>
        </p:nvSpPr>
        <p:spPr>
          <a:xfrm>
            <a:off x="6543965" y="5169391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The Barrett </a:t>
            </a:r>
            <a:r>
              <a:rPr lang="en-US" b="1" dirty="0" err="1"/>
              <a:t>Ashfield</a:t>
            </a:r>
            <a:r>
              <a:rPr lang="en-US" b="1" dirty="0"/>
              <a:t> Family</a:t>
            </a:r>
          </a:p>
        </p:txBody>
      </p:sp>
    </p:spTree>
    <p:extLst>
      <p:ext uri="{BB962C8B-B14F-4D97-AF65-F5344CB8AC3E}">
        <p14:creationId xmlns:p14="http://schemas.microsoft.com/office/powerpoint/2010/main" val="22387873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8116</TotalTime>
  <Words>835</Words>
  <Application>Microsoft Office PowerPoint</Application>
  <PresentationFormat>On-screen Show (4:3)</PresentationFormat>
  <Paragraphs>195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Wingdings</vt:lpstr>
      <vt:lpstr>Arial Narrow</vt:lpstr>
      <vt:lpstr>AbcPrint</vt:lpstr>
      <vt:lpstr>Calibri</vt:lpstr>
      <vt:lpstr>Arial</vt:lpstr>
      <vt:lpstr>orange juice</vt:lpstr>
      <vt:lpstr>Calibri Light</vt:lpstr>
      <vt:lpstr>Adobe Heiti Std R</vt:lpstr>
      <vt:lpstr>Adobe Fan Heiti Std B</vt:lpstr>
      <vt:lpstr>Office Theme</vt:lpstr>
      <vt:lpstr>PowerPoint Presentation</vt:lpstr>
      <vt:lpstr> Our Mission </vt:lpstr>
      <vt:lpstr> Board of Directors </vt:lpstr>
      <vt:lpstr>Notable Accomplishments  2020-2021</vt:lpstr>
      <vt:lpstr>1st-Year Teacher Gift Card Program</vt:lpstr>
      <vt:lpstr>PowerPoint Presentation</vt:lpstr>
      <vt:lpstr>Amy Anderson Literacy Legacy</vt:lpstr>
      <vt:lpstr>PowerPoint Presentation</vt:lpstr>
      <vt:lpstr>PowerPoint Presentation</vt:lpstr>
      <vt:lpstr>PowerPoint Presentation</vt:lpstr>
      <vt:lpstr>Star Educator </vt:lpstr>
      <vt:lpstr>PowerPoint Presentation</vt:lpstr>
      <vt:lpstr>50 Men Who Can’t Cook 2021</vt:lpstr>
      <vt:lpstr>10th Annual Employee Giving Campaign</vt:lpstr>
      <vt:lpstr>PowerPoint Presentation</vt:lpstr>
      <vt:lpstr>PowerPoint Presentation</vt:lpstr>
      <vt:lpstr>PowerPoint Presentation</vt:lpstr>
      <vt:lpstr>CSISD EF Year-End Financials at a Glance</vt:lpstr>
      <vt:lpstr>PowerPoint Presentation</vt:lpstr>
      <vt:lpstr>Thank you to our community  for their support!</vt:lpstr>
    </vt:vector>
  </TitlesOfParts>
  <Company>College Station ISD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Campus Champions Breakfast 2015</dc:title>
  <dc:creator>Windows User</dc:creator>
  <cp:lastModifiedBy>Benden, Teresa</cp:lastModifiedBy>
  <cp:revision>282</cp:revision>
  <dcterms:created xsi:type="dcterms:W3CDTF">2015-07-30T21:24:14Z</dcterms:created>
  <dcterms:modified xsi:type="dcterms:W3CDTF">2021-08-03T15:52:16Z</dcterms:modified>
</cp:coreProperties>
</file>